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L="0" marR="0" indent="0" algn="l" defTabSz="64288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60721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321440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482161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642882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803602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964323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125044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285763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8"/>
  </p:normalViewPr>
  <p:slideViewPr>
    <p:cSldViewPr snapToGrid="0" snapToObjects="1">
      <p:cViewPr>
        <p:scale>
          <a:sx n="51" d="100"/>
          <a:sy n="51" d="100"/>
        </p:scale>
        <p:origin x="-1700" y="-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8355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1pPr>
    <a:lvl2pPr indent="160721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2pPr>
    <a:lvl3pPr indent="321440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3pPr>
    <a:lvl4pPr indent="482161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4pPr>
    <a:lvl5pPr indent="642882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5pPr>
    <a:lvl6pPr indent="803602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6pPr>
    <a:lvl7pPr indent="964323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7pPr>
    <a:lvl8pPr indent="1125044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8pPr>
    <a:lvl9pPr indent="1285763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0334" y="6593721"/>
            <a:ext cx="995108" cy="146408"/>
          </a:xfrm>
          <a:prstGeom prst="rect">
            <a:avLst/>
          </a:prstGeom>
          <a:ln w="3175">
            <a:miter lim="400000"/>
          </a:ln>
        </p:spPr>
      </p:pic>
      <p:sp>
        <p:nvSpPr>
          <p:cNvPr id="19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0" name="Slide Number"/>
          <p:cNvSpPr>
            <a:spLocks noGrp="1"/>
          </p:cNvSpPr>
          <p:nvPr>
            <p:ph type="sldNum" sz="quarter" idx="2"/>
          </p:nvPr>
        </p:nvSpPr>
        <p:spPr>
          <a:xfrm>
            <a:off x="8819689" y="6569018"/>
            <a:ext cx="224019" cy="207987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" name="Rectangle"/>
          <p:cNvSpPr/>
          <p:nvPr/>
        </p:nvSpPr>
        <p:spPr>
          <a:xfrm>
            <a:off x="-137378" y="2505118"/>
            <a:ext cx="9418755" cy="3374546"/>
          </a:xfrm>
          <a:prstGeom prst="rect">
            <a:avLst/>
          </a:prstGeom>
          <a:solidFill>
            <a:srgbClr val="E6E7E8">
              <a:alpha val="29911"/>
            </a:srgbClr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0334" y="6593721"/>
            <a:ext cx="995108" cy="146408"/>
          </a:xfrm>
          <a:prstGeom prst="rect">
            <a:avLst/>
          </a:prstGeom>
          <a:ln w="3175">
            <a:miter lim="400000"/>
          </a:ln>
        </p:spPr>
      </p:pic>
      <p:sp>
        <p:nvSpPr>
          <p:cNvPr id="29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30" name="Slide Number"/>
          <p:cNvSpPr>
            <a:spLocks noGrp="1"/>
          </p:cNvSpPr>
          <p:nvPr>
            <p:ph type="sldNum" sz="quarter" idx="2"/>
          </p:nvPr>
        </p:nvSpPr>
        <p:spPr>
          <a:xfrm>
            <a:off x="8819689" y="6569018"/>
            <a:ext cx="224019" cy="207987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1645295" y="1091655"/>
            <a:ext cx="5853412" cy="11385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1645295" y="2230190"/>
            <a:ext cx="5853412" cy="33151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4453125" y="5736209"/>
            <a:ext cx="231055" cy="227223"/>
          </a:xfrm>
          <a:prstGeom prst="rect">
            <a:avLst/>
          </a:prstGeom>
          <a:ln w="3175">
            <a:miter lim="400000"/>
          </a:ln>
        </p:spPr>
        <p:txBody>
          <a:bodyPr wrap="none" lIns="26787" tIns="26787" rIns="26787" bIns="26787">
            <a:spAutoFit/>
          </a:bodyPr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95150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07662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20174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32686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45198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57710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70222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482734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795245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riangle"/>
          <p:cNvSpPr/>
          <p:nvPr/>
        </p:nvSpPr>
        <p:spPr>
          <a:xfrm rot="16200000">
            <a:off x="3269091" y="978180"/>
            <a:ext cx="4801740" cy="7021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Diaphragm"/>
          <p:cNvSpPr/>
          <p:nvPr/>
        </p:nvSpPr>
        <p:spPr>
          <a:xfrm>
            <a:off x="1101808" y="1889807"/>
            <a:ext cx="4568153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/>
              <a:t>Diaphragm</a:t>
            </a:r>
          </a:p>
        </p:txBody>
      </p:sp>
      <p:sp>
        <p:nvSpPr>
          <p:cNvPr id="41" name="The"/>
          <p:cNvSpPr/>
          <p:nvPr/>
        </p:nvSpPr>
        <p:spPr>
          <a:xfrm>
            <a:off x="1101808" y="608336"/>
            <a:ext cx="674460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The</a:t>
            </a:r>
          </a:p>
        </p:txBody>
      </p:sp>
      <p:sp>
        <p:nvSpPr>
          <p:cNvPr id="42" name="Jorlon"/>
          <p:cNvSpPr/>
          <p:nvPr/>
        </p:nvSpPr>
        <p:spPr>
          <a:xfrm>
            <a:off x="585576" y="850828"/>
            <a:ext cx="2567606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 err="1"/>
              <a:t>Jorlon</a:t>
            </a:r>
            <a:endParaRPr sz="7200" dirty="0"/>
          </a:p>
        </p:txBody>
      </p:sp>
      <p:pic>
        <p:nvPicPr>
          <p:cNvPr id="43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3114" y="3428415"/>
            <a:ext cx="3032510" cy="446164"/>
          </a:xfrm>
          <a:prstGeom prst="rect">
            <a:avLst/>
          </a:prstGeom>
          <a:ln w="3175">
            <a:miter lim="400000"/>
          </a:ln>
        </p:spPr>
      </p:pic>
      <p:sp>
        <p:nvSpPr>
          <p:cNvPr id="44" name="Line"/>
          <p:cNvSpPr/>
          <p:nvPr/>
        </p:nvSpPr>
        <p:spPr>
          <a:xfrm>
            <a:off x="1213114" y="3264842"/>
            <a:ext cx="3032510" cy="0"/>
          </a:xfrm>
          <a:prstGeom prst="line">
            <a:avLst/>
          </a:prstGeom>
          <a:ln w="25400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45" name="Triangle"/>
          <p:cNvSpPr/>
          <p:nvPr/>
        </p:nvSpPr>
        <p:spPr>
          <a:xfrm>
            <a:off x="-25003" y="4675250"/>
            <a:ext cx="2593865" cy="2204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69A6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M"/>
          <p:cNvSpPr/>
          <p:nvPr/>
        </p:nvSpPr>
        <p:spPr>
          <a:xfrm>
            <a:off x="3053682" y="1173972"/>
            <a:ext cx="350653" cy="3003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50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sz="2400" baseline="31999" dirty="0"/>
              <a:t>TM</a:t>
            </a:r>
          </a:p>
        </p:txBody>
      </p:sp>
      <p:pic>
        <p:nvPicPr>
          <p:cNvPr id="47" name="image-10.png" descr="image-10.png"/>
          <p:cNvPicPr>
            <a:picLocks noChangeAspect="1"/>
          </p:cNvPicPr>
          <p:nvPr/>
        </p:nvPicPr>
        <p:blipFill>
          <a:blip r:embed="rId3">
            <a:extLst/>
          </a:blip>
          <a:srcRect l="10019" t="46628" r="51015" b="10882"/>
          <a:stretch>
            <a:fillRect/>
          </a:stretch>
        </p:blipFill>
        <p:spPr>
          <a:xfrm>
            <a:off x="6832103" y="3674398"/>
            <a:ext cx="2348776" cy="2561165"/>
          </a:xfrm>
          <a:prstGeom prst="rect">
            <a:avLst/>
          </a:prstGeom>
          <a:ln w="3175">
            <a:miter lim="400000"/>
          </a:ln>
        </p:spPr>
      </p:pic>
      <p:pic>
        <p:nvPicPr>
          <p:cNvPr id="48" name="image-11-11.png" descr="image-11-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29009" y="4583129"/>
            <a:ext cx="2190827" cy="2190827"/>
          </a:xfrm>
          <a:prstGeom prst="rect">
            <a:avLst/>
          </a:prstGeom>
          <a:ln w="3175">
            <a:miter lim="400000"/>
          </a:ln>
        </p:spPr>
      </p:pic>
      <p:pic>
        <p:nvPicPr>
          <p:cNvPr id="49" name="image-11-12.png" descr="image-11-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47902" y="3460395"/>
            <a:ext cx="2987691" cy="298917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>
            <a:spLocks noGrp="1"/>
          </p:cNvSpPr>
          <p:nvPr>
            <p:ph type="sldNum" sz="quarter" idx="2"/>
          </p:nvPr>
        </p:nvSpPr>
        <p:spPr>
          <a:xfrm>
            <a:off x="8837321" y="6569018"/>
            <a:ext cx="18875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65" name="steam &amp; vacuum cycles"/>
          <p:cNvSpPr/>
          <p:nvPr/>
        </p:nvSpPr>
        <p:spPr>
          <a:xfrm>
            <a:off x="1667875" y="3842167"/>
            <a:ext cx="1382114" cy="9589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steam &amp; vacuum cycles</a:t>
            </a:r>
          </a:p>
        </p:txBody>
      </p:sp>
      <p:sp>
        <p:nvSpPr>
          <p:cNvPr id="166" name="100"/>
          <p:cNvSpPr/>
          <p:nvPr/>
        </p:nvSpPr>
        <p:spPr>
          <a:xfrm>
            <a:off x="3085440" y="4873704"/>
            <a:ext cx="1171391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100</a:t>
            </a:r>
          </a:p>
        </p:txBody>
      </p:sp>
      <p:sp>
        <p:nvSpPr>
          <p:cNvPr id="167" name="X"/>
          <p:cNvSpPr/>
          <p:nvPr/>
        </p:nvSpPr>
        <p:spPr>
          <a:xfrm>
            <a:off x="4256831" y="5474499"/>
            <a:ext cx="209589" cy="3557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X</a:t>
            </a:r>
          </a:p>
        </p:txBody>
      </p:sp>
      <p:sp>
        <p:nvSpPr>
          <p:cNvPr id="168" name="successfully tested"/>
          <p:cNvSpPr/>
          <p:nvPr/>
        </p:nvSpPr>
        <p:spPr>
          <a:xfrm>
            <a:off x="446486" y="476980"/>
            <a:ext cx="5277909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successfully tested</a:t>
            </a:r>
          </a:p>
        </p:txBody>
      </p:sp>
      <p:sp>
        <p:nvSpPr>
          <p:cNvPr id="169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70" name="The valves were successfully tested with an additional"/>
          <p:cNvSpPr/>
          <p:nvPr/>
        </p:nvSpPr>
        <p:spPr>
          <a:xfrm>
            <a:off x="450450" y="3249514"/>
            <a:ext cx="2994208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The valves were successfully tested with an additional</a:t>
            </a:r>
          </a:p>
        </p:txBody>
      </p:sp>
      <p:sp>
        <p:nvSpPr>
          <p:cNvPr id="171" name="100"/>
          <p:cNvSpPr/>
          <p:nvPr/>
        </p:nvSpPr>
        <p:spPr>
          <a:xfrm>
            <a:off x="415153" y="3619278"/>
            <a:ext cx="2605375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100</a:t>
            </a:r>
          </a:p>
        </p:txBody>
      </p:sp>
      <p:sp>
        <p:nvSpPr>
          <p:cNvPr id="172" name="Lab tests comparing JorlonTM to 316L diaphragms show continued life after exceeding the SST failure cycle count by more than"/>
          <p:cNvSpPr/>
          <p:nvPr/>
        </p:nvSpPr>
        <p:spPr>
          <a:xfrm>
            <a:off x="450450" y="4826179"/>
            <a:ext cx="2634990" cy="11313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Lab tests comparing </a:t>
            </a: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to 316L diaphragms show continued life after exceeding the SST failure cycle count by more than</a:t>
            </a:r>
          </a:p>
        </p:txBody>
      </p:sp>
      <p:sp>
        <p:nvSpPr>
          <p:cNvPr id="173" name="lab testing"/>
          <p:cNvSpPr/>
          <p:nvPr/>
        </p:nvSpPr>
        <p:spPr>
          <a:xfrm>
            <a:off x="450451" y="2707256"/>
            <a:ext cx="1241923" cy="4388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lab testing</a:t>
            </a:r>
          </a:p>
        </p:txBody>
      </p:sp>
      <p:pic>
        <p:nvPicPr>
          <p:cNvPr id="174" name="image-02.png" descr="image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0086" y="2147584"/>
            <a:ext cx="4134570" cy="350477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-05.png" descr="image-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412" y="-271345"/>
            <a:ext cx="8562897" cy="8567134"/>
          </a:xfrm>
          <a:prstGeom prst="rect">
            <a:avLst/>
          </a:prstGeom>
          <a:ln w="3175">
            <a:miter lim="400000"/>
          </a:ln>
        </p:spPr>
      </p:pic>
      <p:sp>
        <p:nvSpPr>
          <p:cNvPr id="177" name="Slide Number"/>
          <p:cNvSpPr>
            <a:spLocks noGrp="1"/>
          </p:cNvSpPr>
          <p:nvPr>
            <p:ph type="sldNum" sz="quarter" idx="2"/>
          </p:nvPr>
        </p:nvSpPr>
        <p:spPr>
          <a:xfrm>
            <a:off x="8861368" y="6569018"/>
            <a:ext cx="14066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78" name="of Steriflow valves with JorlonTM Diaphragms have been installed in FDA-approved systems and facilities."/>
          <p:cNvSpPr/>
          <p:nvPr/>
        </p:nvSpPr>
        <p:spPr>
          <a:xfrm>
            <a:off x="2706482" y="2239685"/>
            <a:ext cx="3555674" cy="7650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lnSpc>
                <a:spcPct val="11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 of Steriflow valves with </a:t>
            </a:r>
            <a:r>
              <a:rPr dirty="0" err="1"/>
              <a:t>Jorlon</a:t>
            </a:r>
            <a:r>
              <a:rPr baseline="31999" dirty="0" err="1"/>
              <a:t>TM</a:t>
            </a:r>
            <a:r>
              <a:rPr baseline="31999" dirty="0"/>
              <a:t> </a:t>
            </a:r>
            <a:r>
              <a:rPr dirty="0"/>
              <a:t>Diaphragms have been installed in FDA-approved systems and facilities.</a:t>
            </a:r>
          </a:p>
        </p:txBody>
      </p:sp>
      <p:sp>
        <p:nvSpPr>
          <p:cNvPr id="179" name="Tens of thousands"/>
          <p:cNvSpPr/>
          <p:nvPr/>
        </p:nvSpPr>
        <p:spPr>
          <a:xfrm>
            <a:off x="1756253" y="1104024"/>
            <a:ext cx="5631494" cy="13744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>
              <a:lnSpc>
                <a:spcPct val="130000"/>
              </a:lnSpc>
              <a:defRPr sz="89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>
              <a:defRPr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6600" dirty="0">
                <a:latin typeface="Bebas Neue Regular"/>
                <a:ea typeface="Bebas Neue Regular"/>
                <a:cs typeface="Bebas Neue Regular"/>
                <a:sym typeface="Bebas Neue Regular"/>
              </a:rPr>
              <a:t>Tens of thousands</a:t>
            </a:r>
          </a:p>
        </p:txBody>
      </p:sp>
      <p:grpSp>
        <p:nvGrpSpPr>
          <p:cNvPr id="210" name="Group"/>
          <p:cNvGrpSpPr/>
          <p:nvPr/>
        </p:nvGrpSpPr>
        <p:grpSpPr>
          <a:xfrm>
            <a:off x="2425179" y="3048450"/>
            <a:ext cx="4293645" cy="1252342"/>
            <a:chOff x="0" y="0"/>
            <a:chExt cx="6106517" cy="1781106"/>
          </a:xfrm>
        </p:grpSpPr>
        <p:pic>
          <p:nvPicPr>
            <p:cNvPr id="18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7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211" name="RIN_steriflow_PMS_NL.pdf" descr="RIN_steriflow_PMS_NL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50334" y="6593721"/>
            <a:ext cx="995108" cy="14640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"/>
          <p:cNvSpPr>
            <a:spLocks noGrp="1"/>
          </p:cNvSpPr>
          <p:nvPr>
            <p:ph type="sldNum" sz="quarter" idx="2"/>
          </p:nvPr>
        </p:nvSpPr>
        <p:spPr>
          <a:xfrm>
            <a:off x="8845336" y="6569018"/>
            <a:ext cx="17272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14" name="Rectangle"/>
          <p:cNvSpPr/>
          <p:nvPr/>
        </p:nvSpPr>
        <p:spPr>
          <a:xfrm>
            <a:off x="182165" y="200074"/>
            <a:ext cx="8779670" cy="6507956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Shape"/>
          <p:cNvSpPr/>
          <p:nvPr/>
        </p:nvSpPr>
        <p:spPr>
          <a:xfrm>
            <a:off x="5206350" y="-161099"/>
            <a:ext cx="3978655" cy="7202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96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4396" y="0"/>
                </a:lnTo>
                <a:close/>
              </a:path>
            </a:pathLst>
          </a:custGeom>
          <a:solidFill>
            <a:srgbClr val="0069A6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16" name="FDA compliant…"/>
          <p:cNvSpPr/>
          <p:nvPr/>
        </p:nvSpPr>
        <p:spPr>
          <a:xfrm>
            <a:off x="1078796" y="1012651"/>
            <a:ext cx="4127554" cy="48554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FDA compliant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USP certified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ADI/TSE free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Incredibly dependable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Lasting years longer than laminated diaphragms</a:t>
            </a:r>
          </a:p>
        </p:txBody>
      </p:sp>
      <p:sp>
        <p:nvSpPr>
          <p:cNvPr id="217" name="Line"/>
          <p:cNvSpPr/>
          <p:nvPr/>
        </p:nvSpPr>
        <p:spPr>
          <a:xfrm>
            <a:off x="682291" y="1105573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18" name="Line"/>
          <p:cNvSpPr/>
          <p:nvPr/>
        </p:nvSpPr>
        <p:spPr>
          <a:xfrm>
            <a:off x="657541" y="1920157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19" name="Line"/>
          <p:cNvSpPr/>
          <p:nvPr/>
        </p:nvSpPr>
        <p:spPr>
          <a:xfrm>
            <a:off x="657541" y="2722214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20" name="Line"/>
          <p:cNvSpPr/>
          <p:nvPr/>
        </p:nvSpPr>
        <p:spPr>
          <a:xfrm>
            <a:off x="657541" y="3499219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21" name="Line"/>
          <p:cNvSpPr/>
          <p:nvPr/>
        </p:nvSpPr>
        <p:spPr>
          <a:xfrm>
            <a:off x="657541" y="4301276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222" name="image-01.png" descr="image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7508" y="3437931"/>
            <a:ext cx="1976389" cy="284026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Number"/>
          <p:cNvSpPr>
            <a:spLocks noGrp="1"/>
          </p:cNvSpPr>
          <p:nvPr>
            <p:ph type="sldNum" sz="quarter" idx="2"/>
          </p:nvPr>
        </p:nvSpPr>
        <p:spPr>
          <a:xfrm>
            <a:off x="8843733" y="6569018"/>
            <a:ext cx="175927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25" name="Shape"/>
          <p:cNvSpPr/>
          <p:nvPr/>
        </p:nvSpPr>
        <p:spPr>
          <a:xfrm>
            <a:off x="-638098" y="-516361"/>
            <a:ext cx="9872132" cy="5930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" y="15938"/>
                </a:moveTo>
                <a:lnTo>
                  <a:pt x="7147" y="19810"/>
                </a:lnTo>
                <a:lnTo>
                  <a:pt x="6348" y="21543"/>
                </a:lnTo>
                <a:lnTo>
                  <a:pt x="21600" y="21600"/>
                </a:lnTo>
                <a:lnTo>
                  <a:pt x="21600" y="325"/>
                </a:lnTo>
                <a:lnTo>
                  <a:pt x="0" y="0"/>
                </a:lnTo>
                <a:lnTo>
                  <a:pt x="32" y="159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26" name="Circle"/>
          <p:cNvSpPr/>
          <p:nvPr/>
        </p:nvSpPr>
        <p:spPr>
          <a:xfrm>
            <a:off x="4161433" y="4722550"/>
            <a:ext cx="625079" cy="62507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Circle"/>
          <p:cNvSpPr/>
          <p:nvPr/>
        </p:nvSpPr>
        <p:spPr>
          <a:xfrm>
            <a:off x="4161433" y="3873186"/>
            <a:ext cx="625079" cy="62507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Circle"/>
          <p:cNvSpPr/>
          <p:nvPr/>
        </p:nvSpPr>
        <p:spPr>
          <a:xfrm>
            <a:off x="4161433" y="3048874"/>
            <a:ext cx="625079" cy="62507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Extend preventive maintenance diaphragm change-out times"/>
          <p:cNvSpPr/>
          <p:nvPr/>
        </p:nvSpPr>
        <p:spPr>
          <a:xfrm>
            <a:off x="4942377" y="3937077"/>
            <a:ext cx="3387432" cy="4972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Extend preventive maintenance diaphragm change-out times</a:t>
            </a:r>
          </a:p>
        </p:txBody>
      </p:sp>
      <p:sp>
        <p:nvSpPr>
          <p:cNvPr id="230" name="Diaphragm"/>
          <p:cNvSpPr/>
          <p:nvPr/>
        </p:nvSpPr>
        <p:spPr>
          <a:xfrm>
            <a:off x="984486" y="1422264"/>
            <a:ext cx="4568153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/>
              <a:t>Diaphragm</a:t>
            </a:r>
          </a:p>
        </p:txBody>
      </p:sp>
      <p:sp>
        <p:nvSpPr>
          <p:cNvPr id="231" name="With a"/>
          <p:cNvSpPr/>
          <p:nvPr/>
        </p:nvSpPr>
        <p:spPr>
          <a:xfrm>
            <a:off x="1435360" y="-57020"/>
            <a:ext cx="1072005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With a</a:t>
            </a:r>
          </a:p>
        </p:txBody>
      </p:sp>
      <p:sp>
        <p:nvSpPr>
          <p:cNvPr id="232" name="Jorlon"/>
          <p:cNvSpPr/>
          <p:nvPr/>
        </p:nvSpPr>
        <p:spPr>
          <a:xfrm>
            <a:off x="571714" y="385431"/>
            <a:ext cx="2567606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 err="1"/>
              <a:t>Jorlon</a:t>
            </a:r>
            <a:endParaRPr sz="7200" dirty="0"/>
          </a:p>
        </p:txBody>
      </p:sp>
      <p:sp>
        <p:nvSpPr>
          <p:cNvPr id="233" name="you can…"/>
          <p:cNvSpPr/>
          <p:nvPr/>
        </p:nvSpPr>
        <p:spPr>
          <a:xfrm>
            <a:off x="1482910" y="2736776"/>
            <a:ext cx="1673130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you can…</a:t>
            </a:r>
          </a:p>
        </p:txBody>
      </p:sp>
      <p:sp>
        <p:nvSpPr>
          <p:cNvPr id="234" name="Save money"/>
          <p:cNvSpPr/>
          <p:nvPr/>
        </p:nvSpPr>
        <p:spPr>
          <a:xfrm>
            <a:off x="4942376" y="3223564"/>
            <a:ext cx="1314057" cy="2756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Save money</a:t>
            </a:r>
          </a:p>
        </p:txBody>
      </p:sp>
      <p:sp>
        <p:nvSpPr>
          <p:cNvPr id="235" name="Realize the benefits of a regulator and control valve that outlasts most normal systems"/>
          <p:cNvSpPr/>
          <p:nvPr/>
        </p:nvSpPr>
        <p:spPr>
          <a:xfrm>
            <a:off x="4942376" y="4675642"/>
            <a:ext cx="3776660" cy="7188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Realize the benefits of a regulator and control valve that outlasts most normal systems</a:t>
            </a:r>
          </a:p>
        </p:txBody>
      </p:sp>
      <p:sp>
        <p:nvSpPr>
          <p:cNvPr id="236" name="1"/>
          <p:cNvSpPr/>
          <p:nvPr/>
        </p:nvSpPr>
        <p:spPr>
          <a:xfrm>
            <a:off x="4338305" y="2978048"/>
            <a:ext cx="482099" cy="977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37" name="2"/>
          <p:cNvSpPr/>
          <p:nvPr/>
        </p:nvSpPr>
        <p:spPr>
          <a:xfrm>
            <a:off x="4338304" y="3778995"/>
            <a:ext cx="482099" cy="977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238" name="3"/>
          <p:cNvSpPr/>
          <p:nvPr/>
        </p:nvSpPr>
        <p:spPr>
          <a:xfrm>
            <a:off x="4338305" y="4668622"/>
            <a:ext cx="482099" cy="977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239" name="TM"/>
          <p:cNvSpPr/>
          <p:nvPr/>
        </p:nvSpPr>
        <p:spPr>
          <a:xfrm>
            <a:off x="3040401" y="695155"/>
            <a:ext cx="448436" cy="382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48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sz="3200" baseline="31999" dirty="0"/>
              <a:t>TM</a:t>
            </a:r>
          </a:p>
        </p:txBody>
      </p:sp>
      <p:pic>
        <p:nvPicPr>
          <p:cNvPr id="240" name="image-04.png" descr="image-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105" y="4975240"/>
            <a:ext cx="1785938" cy="214058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lide Number"/>
          <p:cNvSpPr>
            <a:spLocks noGrp="1"/>
          </p:cNvSpPr>
          <p:nvPr>
            <p:ph type="sldNum" sz="quarter" idx="2"/>
          </p:nvPr>
        </p:nvSpPr>
        <p:spPr>
          <a:xfrm>
            <a:off x="8840529" y="6569018"/>
            <a:ext cx="182339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43" name="valves"/>
          <p:cNvSpPr/>
          <p:nvPr/>
        </p:nvSpPr>
        <p:spPr>
          <a:xfrm>
            <a:off x="2655795" y="776953"/>
            <a:ext cx="3945918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>
            <a:lvl1pPr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valves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906616" y="2317666"/>
            <a:ext cx="7207262" cy="3807492"/>
            <a:chOff x="-579824" y="0"/>
            <a:chExt cx="10250325" cy="5415098"/>
          </a:xfrm>
        </p:grpSpPr>
        <p:pic>
          <p:nvPicPr>
            <p:cNvPr id="244" name="JSB.png" descr="JSB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900" t="5900" r="5900" b="5900"/>
            <a:stretch>
              <a:fillRect/>
            </a:stretch>
          </p:blipFill>
          <p:spPr>
            <a:xfrm>
              <a:off x="-332329" y="0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5" name="JSRLFLP_JSRLP.png" descr="JSRLFLP_JSRLP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823" t="1562" r="5823" b="10085"/>
            <a:stretch>
              <a:fillRect/>
            </a:stretch>
          </p:blipFill>
          <p:spPr>
            <a:xfrm>
              <a:off x="-491395" y="1871305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6" name="JSRLF.png" descr="JSRLF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232830" y="0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7" name="MARK96A.png" descr="MARK96A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1998" t="11998" r="11998" b="11998"/>
            <a:stretch>
              <a:fillRect/>
            </a:stretch>
          </p:blipFill>
          <p:spPr>
            <a:xfrm>
              <a:off x="8207403" y="1871305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8" name="JSHM.png" descr="JSH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76482" y="0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84778" y="1871305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0" name="MARK96AA.png" descr="MARK96AA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88261" y="3760507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1" name="JSR.png" descr="JSR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4049" t="11862" r="4049" b="11862"/>
            <a:stretch>
              <a:fillRect/>
            </a:stretch>
          </p:blipFill>
          <p:spPr>
            <a:xfrm>
              <a:off x="2969980" y="0"/>
              <a:ext cx="1288054" cy="138333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2" name="MARK95AA.png" descr="MARK95AA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246" t="3246" r="3246" b="3246"/>
            <a:stretch>
              <a:fillRect/>
            </a:stretch>
          </p:blipFill>
          <p:spPr>
            <a:xfrm>
              <a:off x="3018544" y="1871305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3" name="MARK96C.png" descr="MARK96C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18545" y="3760507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4" name="JSRH.png" descr="JSRH.pn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2871" t="2871" r="2871" b="2871"/>
            <a:stretch>
              <a:fillRect/>
            </a:stretch>
          </p:blipFill>
          <p:spPr>
            <a:xfrm>
              <a:off x="4732454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5" name="Mark95FT.png" descr="Mark95FT.png"/>
            <p:cNvPicPr>
              <a:picLocks noChangeAspect="1"/>
            </p:cNvPicPr>
            <p:nvPr/>
          </p:nvPicPr>
          <p:blipFill>
            <a:blip r:embed="rId13">
              <a:extLst/>
            </a:blip>
            <a:srcRect r="7000"/>
            <a:stretch>
              <a:fillRect/>
            </a:stretch>
          </p:blipFill>
          <p:spPr>
            <a:xfrm>
              <a:off x="4838970" y="1871305"/>
              <a:ext cx="1197889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6" name="mark978v1.png" descr="mark978v1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503726" y="3760507"/>
              <a:ext cx="1033560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7" name="JSRHF.png" descr="JSRHF.png"/>
            <p:cNvPicPr>
              <a:picLocks noChangeAspect="1"/>
            </p:cNvPicPr>
            <p:nvPr/>
          </p:nvPicPr>
          <p:blipFill>
            <a:blip r:embed="rId15">
              <a:extLst/>
            </a:blip>
            <a:srcRect l="6458" t="6458" r="6458" b="6458"/>
            <a:stretch>
              <a:fillRect/>
            </a:stretch>
          </p:blipFill>
          <p:spPr>
            <a:xfrm>
              <a:off x="6367978" y="0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8" name="mark978lfjdv1.png" descr="mark978lfjdv1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510623" y="3760505"/>
              <a:ext cx="144441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397893" y="1871305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60" name="JSRFLP Series"/>
            <p:cNvSpPr/>
            <p:nvPr/>
          </p:nvSpPr>
          <p:spPr>
            <a:xfrm>
              <a:off x="-579824" y="3261994"/>
              <a:ext cx="217631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JSRFLP Series</a:t>
              </a:r>
            </a:p>
          </p:txBody>
        </p:sp>
        <p:sp>
          <p:nvSpPr>
            <p:cNvPr id="261" name="Mark 95 Series"/>
            <p:cNvSpPr/>
            <p:nvPr/>
          </p:nvSpPr>
          <p:spPr>
            <a:xfrm>
              <a:off x="1285676" y="3261994"/>
              <a:ext cx="1486257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95 Series</a:t>
              </a:r>
            </a:p>
          </p:txBody>
        </p:sp>
        <p:sp>
          <p:nvSpPr>
            <p:cNvPr id="262" name="Mark 95AA Series"/>
            <p:cNvSpPr/>
            <p:nvPr/>
          </p:nvSpPr>
          <p:spPr>
            <a:xfrm>
              <a:off x="2777567" y="3261994"/>
              <a:ext cx="177000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95AA Series</a:t>
              </a:r>
            </a:p>
          </p:txBody>
        </p:sp>
        <p:sp>
          <p:nvSpPr>
            <p:cNvPr id="263" name="Mark 95FT Series"/>
            <p:cNvSpPr/>
            <p:nvPr/>
          </p:nvSpPr>
          <p:spPr>
            <a:xfrm>
              <a:off x="4551906" y="3261994"/>
              <a:ext cx="172693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95FT Series</a:t>
              </a:r>
            </a:p>
          </p:txBody>
        </p:sp>
        <p:sp>
          <p:nvSpPr>
            <p:cNvPr id="264" name="Mark 96 Series"/>
            <p:cNvSpPr/>
            <p:nvPr/>
          </p:nvSpPr>
          <p:spPr>
            <a:xfrm>
              <a:off x="6323193" y="3261994"/>
              <a:ext cx="149438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 Series</a:t>
              </a:r>
            </a:p>
          </p:txBody>
        </p:sp>
        <p:sp>
          <p:nvSpPr>
            <p:cNvPr id="265" name="Mark 96A Series"/>
            <p:cNvSpPr/>
            <p:nvPr/>
          </p:nvSpPr>
          <p:spPr>
            <a:xfrm>
              <a:off x="8032356" y="3261994"/>
              <a:ext cx="1638145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96A Series</a:t>
              </a:r>
            </a:p>
          </p:txBody>
        </p:sp>
        <p:sp>
          <p:nvSpPr>
            <p:cNvPr id="266" name="JSB Series"/>
            <p:cNvSpPr/>
            <p:nvPr/>
          </p:nvSpPr>
          <p:spPr>
            <a:xfrm>
              <a:off x="-238268" y="1398951"/>
              <a:ext cx="109992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JSB Series</a:t>
              </a:r>
            </a:p>
          </p:txBody>
        </p:sp>
        <p:sp>
          <p:nvSpPr>
            <p:cNvPr id="267" name="JSHM Series"/>
            <p:cNvSpPr/>
            <p:nvPr/>
          </p:nvSpPr>
          <p:spPr>
            <a:xfrm>
              <a:off x="1384778" y="1398951"/>
              <a:ext cx="127146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JSHM Series</a:t>
              </a:r>
            </a:p>
          </p:txBody>
        </p:sp>
        <p:sp>
          <p:nvSpPr>
            <p:cNvPr id="268" name="JSR Series"/>
            <p:cNvSpPr/>
            <p:nvPr/>
          </p:nvSpPr>
          <p:spPr>
            <a:xfrm>
              <a:off x="3064043" y="1398951"/>
              <a:ext cx="143496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 Series</a:t>
              </a:r>
            </a:p>
          </p:txBody>
        </p:sp>
        <p:sp>
          <p:nvSpPr>
            <p:cNvPr id="269" name="JSRH Series"/>
            <p:cNvSpPr/>
            <p:nvPr/>
          </p:nvSpPr>
          <p:spPr>
            <a:xfrm>
              <a:off x="4732565" y="1398951"/>
              <a:ext cx="1424547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JSRH Series</a:t>
              </a:r>
            </a:p>
          </p:txBody>
        </p:sp>
        <p:sp>
          <p:nvSpPr>
            <p:cNvPr id="270" name="JSRHF Series"/>
            <p:cNvSpPr/>
            <p:nvPr/>
          </p:nvSpPr>
          <p:spPr>
            <a:xfrm>
              <a:off x="6356939" y="1398951"/>
              <a:ext cx="1582462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JSRHF Series</a:t>
              </a:r>
            </a:p>
          </p:txBody>
        </p:sp>
        <p:sp>
          <p:nvSpPr>
            <p:cNvPr id="271" name="JSRLF Series"/>
            <p:cNvSpPr/>
            <p:nvPr/>
          </p:nvSpPr>
          <p:spPr>
            <a:xfrm>
              <a:off x="8207403" y="1398951"/>
              <a:ext cx="133890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JSRLF Series</a:t>
              </a:r>
            </a:p>
          </p:txBody>
        </p:sp>
        <p:sp>
          <p:nvSpPr>
            <p:cNvPr id="272" name="Mark 96AA Series"/>
            <p:cNvSpPr/>
            <p:nvPr/>
          </p:nvSpPr>
          <p:spPr>
            <a:xfrm>
              <a:off x="643223" y="5126573"/>
              <a:ext cx="1778132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96AA Series</a:t>
              </a:r>
            </a:p>
          </p:txBody>
        </p:sp>
        <p:sp>
          <p:nvSpPr>
            <p:cNvPr id="273" name="Mark 96C Series"/>
            <p:cNvSpPr/>
            <p:nvPr/>
          </p:nvSpPr>
          <p:spPr>
            <a:xfrm>
              <a:off x="2845954" y="5126573"/>
              <a:ext cx="163323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96C Series</a:t>
              </a:r>
            </a:p>
          </p:txBody>
        </p:sp>
        <p:sp>
          <p:nvSpPr>
            <p:cNvPr id="274" name="Mark 978 Series"/>
            <p:cNvSpPr/>
            <p:nvPr/>
          </p:nvSpPr>
          <p:spPr>
            <a:xfrm>
              <a:off x="5200617" y="5126573"/>
              <a:ext cx="159469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978 Series</a:t>
              </a:r>
            </a:p>
          </p:txBody>
        </p:sp>
        <p:sp>
          <p:nvSpPr>
            <p:cNvPr id="275" name="Mark 978LFJD Series"/>
            <p:cNvSpPr/>
            <p:nvPr/>
          </p:nvSpPr>
          <p:spPr>
            <a:xfrm>
              <a:off x="7200286" y="5126573"/>
              <a:ext cx="2065090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978LFJD Series</a:t>
              </a:r>
            </a:p>
          </p:txBody>
        </p:sp>
      </p:grpSp>
      <p:sp>
        <p:nvSpPr>
          <p:cNvPr id="277" name="Diaphragm"/>
          <p:cNvSpPr/>
          <p:nvPr/>
        </p:nvSpPr>
        <p:spPr>
          <a:xfrm>
            <a:off x="4437883" y="553784"/>
            <a:ext cx="1309248" cy="3618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2000" dirty="0"/>
              <a:t>Diaphragm</a:t>
            </a:r>
          </a:p>
        </p:txBody>
      </p:sp>
      <p:sp>
        <p:nvSpPr>
          <p:cNvPr id="278" name="JorlonTM"/>
          <p:cNvSpPr/>
          <p:nvPr/>
        </p:nvSpPr>
        <p:spPr>
          <a:xfrm>
            <a:off x="3501666" y="553784"/>
            <a:ext cx="950176" cy="3618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000" dirty="0" err="1"/>
              <a:t>Jorlon</a:t>
            </a:r>
            <a:r>
              <a:rPr sz="1400" baseline="31999" dirty="0" err="1"/>
              <a:t>TM</a:t>
            </a:r>
            <a:endParaRPr sz="1400" baseline="31999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-08.png" descr="image-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0128" y="2109918"/>
            <a:ext cx="5829127" cy="4488600"/>
          </a:xfrm>
          <a:prstGeom prst="rect">
            <a:avLst/>
          </a:prstGeom>
          <a:ln w="3175">
            <a:miter lim="400000"/>
          </a:ln>
        </p:spPr>
      </p:pic>
      <p:sp>
        <p:nvSpPr>
          <p:cNvPr id="281" name="Slide Number"/>
          <p:cNvSpPr>
            <a:spLocks noGrp="1"/>
          </p:cNvSpPr>
          <p:nvPr>
            <p:ph type="sldNum" sz="quarter" idx="2"/>
          </p:nvPr>
        </p:nvSpPr>
        <p:spPr>
          <a:xfrm>
            <a:off x="8844536" y="6569018"/>
            <a:ext cx="174325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82" name="@steriflowvalve"/>
          <p:cNvSpPr/>
          <p:nvPr/>
        </p:nvSpPr>
        <p:spPr>
          <a:xfrm>
            <a:off x="5957923" y="2835432"/>
            <a:ext cx="2335171" cy="515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@steriflowvalve</a:t>
            </a:r>
          </a:p>
        </p:txBody>
      </p:sp>
      <p:sp>
        <p:nvSpPr>
          <p:cNvPr id="283" name="steriflow valve"/>
          <p:cNvSpPr/>
          <p:nvPr/>
        </p:nvSpPr>
        <p:spPr>
          <a:xfrm>
            <a:off x="5957924" y="4496290"/>
            <a:ext cx="2129986" cy="515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4" name="steriflow valve"/>
          <p:cNvSpPr/>
          <p:nvPr/>
        </p:nvSpPr>
        <p:spPr>
          <a:xfrm>
            <a:off x="5957924" y="3665861"/>
            <a:ext cx="2129986" cy="515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5" name="check us out on social media"/>
          <p:cNvSpPr/>
          <p:nvPr/>
        </p:nvSpPr>
        <p:spPr>
          <a:xfrm>
            <a:off x="446486" y="614031"/>
            <a:ext cx="5741372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check us out on social media</a:t>
            </a:r>
          </a:p>
        </p:txBody>
      </p:sp>
      <p:sp>
        <p:nvSpPr>
          <p:cNvPr id="286" name="Line"/>
          <p:cNvSpPr/>
          <p:nvPr/>
        </p:nvSpPr>
        <p:spPr>
          <a:xfrm>
            <a:off x="496309" y="2369726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287" name="RIN_steriflow_PMS_NL.pdf" descr="RIN_steriflow_PMS_NL.pdf"/>
          <p:cNvPicPr>
            <a:picLocks noChangeAspect="1"/>
          </p:cNvPicPr>
          <p:nvPr/>
        </p:nvPicPr>
        <p:blipFill>
          <a:blip r:embed="rId3">
            <a:extLst/>
          </a:blip>
          <a:srcRect r="85401"/>
          <a:stretch>
            <a:fillRect/>
          </a:stretch>
        </p:blipFill>
        <p:spPr>
          <a:xfrm>
            <a:off x="4415059" y="5318995"/>
            <a:ext cx="296063" cy="298370"/>
          </a:xfrm>
          <a:prstGeom prst="rect">
            <a:avLst/>
          </a:prstGeom>
          <a:ln w="3175">
            <a:miter lim="400000"/>
          </a:ln>
        </p:spPr>
      </p:pic>
      <p:pic>
        <p:nvPicPr>
          <p:cNvPr id="288" name="image-09.png" descr="image-0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16540" y="2715306"/>
            <a:ext cx="756617" cy="241687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www.steriflowvalve.com"/>
          <p:cNvSpPr/>
          <p:nvPr/>
        </p:nvSpPr>
        <p:spPr>
          <a:xfrm>
            <a:off x="592019" y="3003992"/>
            <a:ext cx="7729301" cy="8850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>
            <a:lvl1pPr>
              <a:defRPr sz="7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5400" dirty="0"/>
              <a:t>www.steriflowvalve.com</a:t>
            </a:r>
          </a:p>
        </p:txBody>
      </p:sp>
      <p:sp>
        <p:nvSpPr>
          <p:cNvPr id="291" name="513-533-5600"/>
          <p:cNvSpPr/>
          <p:nvPr/>
        </p:nvSpPr>
        <p:spPr>
          <a:xfrm>
            <a:off x="2541688" y="3889086"/>
            <a:ext cx="4060623" cy="6696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>
            <a:lvl1pPr>
              <a:defRPr sz="5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4000" dirty="0"/>
              <a:t>513-533-5600</a:t>
            </a:r>
          </a:p>
        </p:txBody>
      </p:sp>
      <p:sp>
        <p:nvSpPr>
          <p:cNvPr id="293" name="Rectangle"/>
          <p:cNvSpPr/>
          <p:nvPr/>
        </p:nvSpPr>
        <p:spPr>
          <a:xfrm>
            <a:off x="-25003" y="6490433"/>
            <a:ext cx="9194006" cy="378285"/>
          </a:xfrm>
          <a:prstGeom prst="rect">
            <a:avLst/>
          </a:prstGeom>
          <a:solidFill>
            <a:srgbClr val="0069A6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4" name="Rounded Rectangle"/>
          <p:cNvSpPr/>
          <p:nvPr/>
        </p:nvSpPr>
        <p:spPr>
          <a:xfrm>
            <a:off x="6943725" y="5468490"/>
            <a:ext cx="1912572" cy="1136750"/>
          </a:xfrm>
          <a:prstGeom prst="roundRect">
            <a:avLst>
              <a:gd name="adj" fmla="val 16522"/>
            </a:avLst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5" name="Rounded Rectangle"/>
          <p:cNvSpPr/>
          <p:nvPr/>
        </p:nvSpPr>
        <p:spPr>
          <a:xfrm>
            <a:off x="7031514" y="5545286"/>
            <a:ext cx="1736993" cy="983159"/>
          </a:xfrm>
          <a:prstGeom prst="roundRect">
            <a:avLst>
              <a:gd name="adj" fmla="val 11283"/>
            </a:avLst>
          </a:prstGeom>
          <a:ln w="25400">
            <a:solidFill>
              <a:srgbClr val="019D4E"/>
            </a:solidFill>
            <a:custDash>
              <a:ds d="200000" sp="200000"/>
            </a:custDash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6" name="check out our blog on our site!"/>
          <p:cNvSpPr/>
          <p:nvPr/>
        </p:nvSpPr>
        <p:spPr>
          <a:xfrm>
            <a:off x="7131265" y="5650210"/>
            <a:ext cx="1537491" cy="8943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b">
            <a:spAutoFit/>
          </a:bodyPr>
          <a:lstStyle>
            <a:lvl1pPr>
              <a:lnSpc>
                <a:spcPct val="70000"/>
              </a:lnSpc>
              <a:defRPr sz="26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check out our blog on our site!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61" y="864296"/>
            <a:ext cx="2043419" cy="188022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xfrm>
            <a:off x="8866977" y="6569018"/>
            <a:ext cx="12944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52" name="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"/>
          <p:cNvSpPr/>
          <p:nvPr/>
        </p:nvSpPr>
        <p:spPr>
          <a:xfrm>
            <a:off x="1112104" y="4470601"/>
            <a:ext cx="6919792" cy="1454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9948" y="606329"/>
            <a:ext cx="8698395" cy="3841934"/>
            <a:chOff x="327035" y="862334"/>
            <a:chExt cx="12371051" cy="5464084"/>
          </a:xfrm>
        </p:grpSpPr>
        <p:sp>
          <p:nvSpPr>
            <p:cNvPr id="53" name="Shape"/>
            <p:cNvSpPr/>
            <p:nvPr/>
          </p:nvSpPr>
          <p:spPr>
            <a:xfrm rot="10879109">
              <a:off x="11096866" y="862334"/>
              <a:ext cx="1601220" cy="190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0" y="0"/>
                  </a:moveTo>
                  <a:lnTo>
                    <a:pt x="1601" y="1070"/>
                  </a:lnTo>
                  <a:lnTo>
                    <a:pt x="5589" y="9706"/>
                  </a:lnTo>
                  <a:lnTo>
                    <a:pt x="0" y="18970"/>
                  </a:lnTo>
                  <a:lnTo>
                    <a:pt x="21600" y="21600"/>
                  </a:lnTo>
                  <a:lnTo>
                    <a:pt x="20380" y="0"/>
                  </a:lnTo>
                  <a:close/>
                </a:path>
              </a:pathLst>
            </a:custGeom>
            <a:solidFill>
              <a:srgbClr val="019D4E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/>
              </a:pPr>
              <a:endParaRPr/>
            </a:p>
          </p:txBody>
        </p:sp>
        <p:sp>
          <p:nvSpPr>
            <p:cNvPr id="54" name="Shape"/>
            <p:cNvSpPr/>
            <p:nvPr/>
          </p:nvSpPr>
          <p:spPr>
            <a:xfrm rot="79109">
              <a:off x="327035" y="4422780"/>
              <a:ext cx="1601220" cy="1903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0" y="0"/>
                  </a:moveTo>
                  <a:lnTo>
                    <a:pt x="1601" y="1070"/>
                  </a:lnTo>
                  <a:lnTo>
                    <a:pt x="5589" y="9706"/>
                  </a:lnTo>
                  <a:lnTo>
                    <a:pt x="0" y="18970"/>
                  </a:lnTo>
                  <a:lnTo>
                    <a:pt x="21600" y="21600"/>
                  </a:lnTo>
                  <a:lnTo>
                    <a:pt x="20380" y="0"/>
                  </a:lnTo>
                  <a:close/>
                </a:path>
              </a:pathLst>
            </a:custGeom>
            <a:solidFill>
              <a:srgbClr val="019D4E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/>
              </a:pPr>
              <a:endParaRPr/>
            </a:p>
          </p:txBody>
        </p:sp>
        <p:sp>
          <p:nvSpPr>
            <p:cNvPr id="55" name="Shape"/>
            <p:cNvSpPr/>
            <p:nvPr/>
          </p:nvSpPr>
          <p:spPr>
            <a:xfrm rot="79109">
              <a:off x="1983488" y="3138725"/>
              <a:ext cx="9113505" cy="95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03" y="21600"/>
                  </a:moveTo>
                  <a:lnTo>
                    <a:pt x="21600" y="8640"/>
                  </a:lnTo>
                  <a:lnTo>
                    <a:pt x="16597" y="0"/>
                  </a:lnTo>
                  <a:lnTo>
                    <a:pt x="0" y="12960"/>
                  </a:lnTo>
                  <a:lnTo>
                    <a:pt x="5003" y="21600"/>
                  </a:lnTo>
                  <a:close/>
                </a:path>
              </a:pathLst>
            </a:custGeom>
            <a:solidFill>
              <a:srgbClr val="019D4E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" name="Shape"/>
            <p:cNvSpPr/>
            <p:nvPr/>
          </p:nvSpPr>
          <p:spPr>
            <a:xfrm rot="79109">
              <a:off x="2012139" y="1032559"/>
              <a:ext cx="9497307" cy="268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171"/>
                  </a:moveTo>
                  <a:lnTo>
                    <a:pt x="21600" y="0"/>
                  </a:lnTo>
                  <a:lnTo>
                    <a:pt x="21600" y="15429"/>
                  </a:lnTo>
                  <a:lnTo>
                    <a:pt x="0" y="21600"/>
                  </a:lnTo>
                  <a:lnTo>
                    <a:pt x="0" y="6171"/>
                  </a:lnTo>
                  <a:close/>
                </a:path>
              </a:pathLst>
            </a:custGeom>
            <a:solidFill>
              <a:srgbClr val="01BC71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" name="Shape"/>
            <p:cNvSpPr/>
            <p:nvPr/>
          </p:nvSpPr>
          <p:spPr>
            <a:xfrm rot="79109">
              <a:off x="1571035" y="3517781"/>
              <a:ext cx="9497307" cy="2686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171"/>
                  </a:moveTo>
                  <a:lnTo>
                    <a:pt x="21600" y="0"/>
                  </a:lnTo>
                  <a:lnTo>
                    <a:pt x="21600" y="15429"/>
                  </a:lnTo>
                  <a:lnTo>
                    <a:pt x="0" y="21600"/>
                  </a:lnTo>
                  <a:lnTo>
                    <a:pt x="0" y="6171"/>
                  </a:lnTo>
                  <a:close/>
                </a:path>
              </a:pathLst>
            </a:custGeom>
            <a:solidFill>
              <a:srgbClr val="01BC71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8" name="Guaranteed"/>
          <p:cNvSpPr/>
          <p:nvPr/>
        </p:nvSpPr>
        <p:spPr>
          <a:xfrm rot="21410237">
            <a:off x="1512205" y="942078"/>
            <a:ext cx="6435969" cy="12546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Guaranteed</a:t>
            </a:r>
          </a:p>
        </p:txBody>
      </p:sp>
      <p:sp>
        <p:nvSpPr>
          <p:cNvPr id="59" name="for life"/>
          <p:cNvSpPr/>
          <p:nvPr/>
        </p:nvSpPr>
        <p:spPr>
          <a:xfrm rot="21410237">
            <a:off x="1717099" y="2728949"/>
            <a:ext cx="5749026" cy="12546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for life</a:t>
            </a:r>
          </a:p>
        </p:txBody>
      </p:sp>
      <p:sp>
        <p:nvSpPr>
          <p:cNvPr id="60" name="Triangle"/>
          <p:cNvSpPr/>
          <p:nvPr/>
        </p:nvSpPr>
        <p:spPr>
          <a:xfrm>
            <a:off x="7824499" y="598345"/>
            <a:ext cx="288102" cy="219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0124"/>
                </a:lnTo>
                <a:lnTo>
                  <a:pt x="1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61" name="Triangle"/>
          <p:cNvSpPr/>
          <p:nvPr/>
        </p:nvSpPr>
        <p:spPr>
          <a:xfrm>
            <a:off x="1081374" y="4270614"/>
            <a:ext cx="253145" cy="186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91"/>
                </a:moveTo>
                <a:lnTo>
                  <a:pt x="21600" y="21600"/>
                </a:lnTo>
                <a:lnTo>
                  <a:pt x="21586" y="0"/>
                </a:lnTo>
                <a:lnTo>
                  <a:pt x="0" y="1791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-11.png" descr="image-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882" y="3136842"/>
            <a:ext cx="8408739" cy="3105475"/>
          </a:xfrm>
          <a:prstGeom prst="rect">
            <a:avLst/>
          </a:prstGeom>
          <a:ln w="3175">
            <a:miter lim="400000"/>
          </a:ln>
        </p:spPr>
      </p:pic>
      <p:sp>
        <p:nvSpPr>
          <p:cNvPr id="64" name="Circle"/>
          <p:cNvSpPr/>
          <p:nvPr/>
        </p:nvSpPr>
        <p:spPr>
          <a:xfrm>
            <a:off x="7407021" y="5008020"/>
            <a:ext cx="1211027" cy="1211027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xfrm>
            <a:off x="8865374" y="6569018"/>
            <a:ext cx="132647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6" name="Unscheduled shutdowns can result in 2 weeks to a month of downtime — no production!"/>
          <p:cNvSpPr/>
          <p:nvPr/>
        </p:nvSpPr>
        <p:spPr>
          <a:xfrm>
            <a:off x="1578606" y="2063827"/>
            <a:ext cx="5708384" cy="614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Unscheduled shutdowns can result in 2 weeks to a month of downtime — no production!</a:t>
            </a:r>
          </a:p>
        </p:txBody>
      </p:sp>
      <p:sp>
        <p:nvSpPr>
          <p:cNvPr id="67" name="2-4…"/>
          <p:cNvSpPr/>
          <p:nvPr/>
        </p:nvSpPr>
        <p:spPr>
          <a:xfrm>
            <a:off x="7488006" y="5151208"/>
            <a:ext cx="1049057" cy="10543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lnSpc>
                <a:spcPct val="7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000" dirty="0"/>
              <a:t>2-4</a:t>
            </a:r>
          </a:p>
          <a:p>
            <a:pPr>
              <a:lnSpc>
                <a:spcPct val="9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000" dirty="0"/>
              <a:t>WEEKS</a:t>
            </a:r>
          </a:p>
          <a:p>
            <a:pPr>
              <a:lnSpc>
                <a:spcPct val="150000"/>
              </a:lnSpc>
              <a:defRPr sz="11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dirty="0"/>
              <a:t>OF DOWNTIME</a:t>
            </a:r>
          </a:p>
        </p:txBody>
      </p:sp>
      <p:sp>
        <p:nvSpPr>
          <p:cNvPr id="68" name="THE COST OF FAILURE"/>
          <p:cNvSpPr/>
          <p:nvPr/>
        </p:nvSpPr>
        <p:spPr>
          <a:xfrm>
            <a:off x="593895" y="435131"/>
            <a:ext cx="6025316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 algn="l"/>
            <a:r>
              <a:rPr sz="7200" dirty="0"/>
              <a:t>THE COST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OF </a:t>
            </a:r>
            <a:r>
              <a:rPr sz="7200" dirty="0"/>
              <a:t>FAILURE</a:t>
            </a:r>
          </a:p>
        </p:txBody>
      </p:sp>
      <p:sp>
        <p:nvSpPr>
          <p:cNvPr id="69" name="A catastrophic diaphragm failure will distribute pieces of the diaphragm throughout the aseptic piping system to all points downstream of the valve, putting final drug substance quality at risk."/>
          <p:cNvSpPr/>
          <p:nvPr/>
        </p:nvSpPr>
        <p:spPr>
          <a:xfrm>
            <a:off x="378330" y="2615431"/>
            <a:ext cx="2295574" cy="1777646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dirty="0"/>
              <a:t>A catastrophic diaphragm failure will </a:t>
            </a:r>
            <a:r>
              <a:rPr dirty="0">
                <a:latin typeface="Gotham Medium"/>
                <a:ea typeface="Gotham Medium"/>
                <a:cs typeface="Gotham Medium"/>
                <a:sym typeface="Gotham Medium"/>
              </a:rPr>
              <a:t>distribute pieces of the diaphragm throughout the aseptic piping system</a:t>
            </a:r>
            <a:r>
              <a:rPr dirty="0"/>
              <a:t> to all points downstream of the valve, putting </a:t>
            </a:r>
            <a:r>
              <a:rPr dirty="0">
                <a:latin typeface="Gotham Medium"/>
                <a:ea typeface="Gotham Medium"/>
                <a:cs typeface="Gotham Medium"/>
                <a:sym typeface="Gotham Medium"/>
              </a:rPr>
              <a:t>final drug substance quality at risk.  </a:t>
            </a:r>
          </a:p>
        </p:txBody>
      </p:sp>
      <p:sp>
        <p:nvSpPr>
          <p:cNvPr id="70" name="Depending on time of failure, valve location in the product train, and contaminant dispersion, the batch history must be audited to determine the extent of contamination over production time."/>
          <p:cNvSpPr/>
          <p:nvPr/>
        </p:nvSpPr>
        <p:spPr>
          <a:xfrm>
            <a:off x="5530746" y="2715362"/>
            <a:ext cx="2176931" cy="1993090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Depending on time of failure, valve location in the product train, and contaminant dispersion, the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batch history must be audited</a:t>
            </a:r>
            <a:r>
              <a:t> to determine the extent of contamination over production time.</a:t>
            </a:r>
          </a:p>
        </p:txBody>
      </p:sp>
      <p:sp>
        <p:nvSpPr>
          <p:cNvPr id="71" name="Drug batch(es) may be destroyed."/>
          <p:cNvSpPr/>
          <p:nvPr/>
        </p:nvSpPr>
        <p:spPr>
          <a:xfrm>
            <a:off x="4215483" y="3945886"/>
            <a:ext cx="981539" cy="1131315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Drug batch(es) may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destroyed</a:t>
            </a:r>
            <a:r>
              <a:t>.</a:t>
            </a:r>
          </a:p>
        </p:txBody>
      </p:sp>
      <p:sp>
        <p:nvSpPr>
          <p:cNvPr id="72" name="Complete processing systems must be shut down."/>
          <p:cNvSpPr/>
          <p:nvPr/>
        </p:nvSpPr>
        <p:spPr>
          <a:xfrm>
            <a:off x="908719" y="4446984"/>
            <a:ext cx="1049057" cy="1131315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Complete processing systems must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shut down.</a:t>
            </a:r>
          </a:p>
        </p:txBody>
      </p:sp>
      <p:sp>
        <p:nvSpPr>
          <p:cNvPr id="73" name="The extent of particulate contamination must be determined."/>
          <p:cNvSpPr/>
          <p:nvPr/>
        </p:nvSpPr>
        <p:spPr>
          <a:xfrm>
            <a:off x="2507595" y="5140746"/>
            <a:ext cx="1641833" cy="1131315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dirty="0"/>
              <a:t>The extent of particulate </a:t>
            </a:r>
            <a:r>
              <a:rPr dirty="0">
                <a:latin typeface="Gotham Medium"/>
                <a:ea typeface="Gotham Medium"/>
                <a:cs typeface="Gotham Medium"/>
                <a:sym typeface="Gotham Medium"/>
              </a:rPr>
              <a:t>contamination</a:t>
            </a:r>
            <a:r>
              <a:rPr dirty="0"/>
              <a:t> must be determined.</a:t>
            </a:r>
          </a:p>
        </p:txBody>
      </p:sp>
      <p:sp>
        <p:nvSpPr>
          <p:cNvPr id="74" name="Line"/>
          <p:cNvSpPr/>
          <p:nvPr/>
        </p:nvSpPr>
        <p:spPr>
          <a:xfrm flipV="1">
            <a:off x="721594" y="2040422"/>
            <a:ext cx="2884960" cy="23405"/>
          </a:xfrm>
          <a:prstGeom prst="line">
            <a:avLst/>
          </a:prstGeom>
          <a:ln w="254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JorlonTM  is a structurally modiﬁed, non-laminated, pure PTFE diaphragm material that provides a sterile barrier between the process and outside environment, and increases the life of your control valves and regulators."/>
          <p:cNvSpPr/>
          <p:nvPr/>
        </p:nvSpPr>
        <p:spPr>
          <a:xfrm>
            <a:off x="446485" y="3139672"/>
            <a:ext cx="3098380" cy="21223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 is a structurally </a:t>
            </a:r>
            <a:r>
              <a:rPr dirty="0" smtClean="0"/>
              <a:t>modiﬁed,</a:t>
            </a:r>
            <a:r>
              <a:rPr lang="en-US" dirty="0" smtClean="0"/>
              <a:t> </a:t>
            </a:r>
            <a:r>
              <a:rPr dirty="0" smtClean="0"/>
              <a:t>non-laminated</a:t>
            </a:r>
            <a:r>
              <a:rPr dirty="0"/>
              <a:t>, pure PTFE diaphragm material that provides a sterile barrier between the process and outside environment, and increases the life of your control valves and regulators.</a:t>
            </a:r>
          </a:p>
        </p:txBody>
      </p:sp>
      <p:sp>
        <p:nvSpPr>
          <p:cNvPr id="77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2"/>
          </p:nvPr>
        </p:nvSpPr>
        <p:spPr>
          <a:xfrm>
            <a:off x="8862168" y="6569018"/>
            <a:ext cx="139059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79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80" name="What can you do to prevent this?"/>
          <p:cNvSpPr/>
          <p:nvPr/>
        </p:nvSpPr>
        <p:spPr>
          <a:xfrm>
            <a:off x="446485" y="492160"/>
            <a:ext cx="6906293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What can you do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to </a:t>
            </a:r>
            <a:r>
              <a:rPr sz="7200" dirty="0"/>
              <a:t>prevent this?</a:t>
            </a:r>
          </a:p>
        </p:txBody>
      </p:sp>
      <p:sp>
        <p:nvSpPr>
          <p:cNvPr id="81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8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6796550" y="174428"/>
            <a:ext cx="3085532" cy="90366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1535557" y="3264533"/>
            <a:ext cx="1507119" cy="643890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Rectangle"/>
          <p:cNvSpPr/>
          <p:nvPr/>
        </p:nvSpPr>
        <p:spPr>
          <a:xfrm>
            <a:off x="1535556" y="4307318"/>
            <a:ext cx="6088210" cy="643890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xfrm>
            <a:off x="8866176" y="6569018"/>
            <a:ext cx="131043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87" name="3-12 months"/>
          <p:cNvSpPr/>
          <p:nvPr/>
        </p:nvSpPr>
        <p:spPr>
          <a:xfrm>
            <a:off x="1583040" y="3419923"/>
            <a:ext cx="1413444" cy="3310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1800" dirty="0"/>
              <a:t>3-12 months</a:t>
            </a:r>
          </a:p>
        </p:txBody>
      </p:sp>
      <p:sp>
        <p:nvSpPr>
          <p:cNvPr id="88" name="4 years*"/>
          <p:cNvSpPr/>
          <p:nvPr/>
        </p:nvSpPr>
        <p:spPr>
          <a:xfrm>
            <a:off x="6546323" y="4480568"/>
            <a:ext cx="938955" cy="3310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1800" dirty="0"/>
              <a:t>4 years*</a:t>
            </a:r>
          </a:p>
        </p:txBody>
      </p:sp>
      <p:sp>
        <p:nvSpPr>
          <p:cNvPr id="89" name="YEARS"/>
          <p:cNvSpPr/>
          <p:nvPr/>
        </p:nvSpPr>
        <p:spPr>
          <a:xfrm>
            <a:off x="4181070" y="5531856"/>
            <a:ext cx="781861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YEARS</a:t>
            </a:r>
          </a:p>
        </p:txBody>
      </p:sp>
      <p:sp>
        <p:nvSpPr>
          <p:cNvPr id="90" name="*Customer’s reliability engineer believes he can extend the change-out timeline to 7 years."/>
          <p:cNvSpPr/>
          <p:nvPr/>
        </p:nvSpPr>
        <p:spPr>
          <a:xfrm>
            <a:off x="3827662" y="6047927"/>
            <a:ext cx="4564775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>
            <a:lvl1pPr algn="l"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*Customer’s reliability engineer believes he can extend the change-out timeline to 7 years.</a:t>
            </a:r>
          </a:p>
        </p:txBody>
      </p:sp>
      <p:sp>
        <p:nvSpPr>
          <p:cNvPr id="91" name="change-out timeline"/>
          <p:cNvSpPr/>
          <p:nvPr/>
        </p:nvSpPr>
        <p:spPr>
          <a:xfrm>
            <a:off x="446484" y="595769"/>
            <a:ext cx="4600135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change-out timeline</a:t>
            </a:r>
          </a:p>
        </p:txBody>
      </p:sp>
      <p:sp>
        <p:nvSpPr>
          <p:cNvPr id="92" name="Mark 978 JorlonTM Diaphragm"/>
          <p:cNvSpPr/>
          <p:nvPr/>
        </p:nvSpPr>
        <p:spPr>
          <a:xfrm>
            <a:off x="1516005" y="4014147"/>
            <a:ext cx="2750348" cy="3341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Mark 978 </a:t>
            </a: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Diaphragm</a:t>
            </a:r>
          </a:p>
        </p:txBody>
      </p:sp>
      <p:sp>
        <p:nvSpPr>
          <p:cNvPr id="93" name="Conventional laminate diaphragms"/>
          <p:cNvSpPr/>
          <p:nvPr/>
        </p:nvSpPr>
        <p:spPr>
          <a:xfrm>
            <a:off x="1516005" y="2957765"/>
            <a:ext cx="3208807" cy="3341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Conventional laminate diaphragms</a:t>
            </a:r>
          </a:p>
        </p:txBody>
      </p:sp>
      <p:sp>
        <p:nvSpPr>
          <p:cNvPr id="94" name="Line"/>
          <p:cNvSpPr/>
          <p:nvPr/>
        </p:nvSpPr>
        <p:spPr>
          <a:xfrm>
            <a:off x="644561" y="2373416"/>
            <a:ext cx="2762517" cy="0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5" name="Line"/>
          <p:cNvSpPr/>
          <p:nvPr/>
        </p:nvSpPr>
        <p:spPr>
          <a:xfrm>
            <a:off x="1526682" y="5156406"/>
            <a:ext cx="6105958" cy="1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6" name="Line"/>
          <p:cNvSpPr/>
          <p:nvPr/>
        </p:nvSpPr>
        <p:spPr>
          <a:xfrm>
            <a:off x="1529000" y="5085861"/>
            <a:ext cx="1" cy="146407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7" name="Line"/>
          <p:cNvSpPr/>
          <p:nvPr/>
        </p:nvSpPr>
        <p:spPr>
          <a:xfrm>
            <a:off x="3054089" y="5085861"/>
            <a:ext cx="1" cy="146407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8" name="Line"/>
          <p:cNvSpPr/>
          <p:nvPr/>
        </p:nvSpPr>
        <p:spPr>
          <a:xfrm>
            <a:off x="4579177" y="5100505"/>
            <a:ext cx="1" cy="146408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9" name="Line"/>
          <p:cNvSpPr/>
          <p:nvPr/>
        </p:nvSpPr>
        <p:spPr>
          <a:xfrm>
            <a:off x="6104265" y="5085861"/>
            <a:ext cx="1" cy="146407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00" name="Line"/>
          <p:cNvSpPr/>
          <p:nvPr/>
        </p:nvSpPr>
        <p:spPr>
          <a:xfrm>
            <a:off x="7629353" y="5100505"/>
            <a:ext cx="1" cy="146408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01" name="2"/>
          <p:cNvSpPr/>
          <p:nvPr/>
        </p:nvSpPr>
        <p:spPr>
          <a:xfrm>
            <a:off x="4484038" y="5292051"/>
            <a:ext cx="175926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2</a:t>
            </a:r>
          </a:p>
        </p:txBody>
      </p:sp>
      <p:sp>
        <p:nvSpPr>
          <p:cNvPr id="102" name="1"/>
          <p:cNvSpPr/>
          <p:nvPr/>
        </p:nvSpPr>
        <p:spPr>
          <a:xfrm>
            <a:off x="2994005" y="5292051"/>
            <a:ext cx="123027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1</a:t>
            </a:r>
          </a:p>
        </p:txBody>
      </p:sp>
      <p:sp>
        <p:nvSpPr>
          <p:cNvPr id="103" name="0"/>
          <p:cNvSpPr/>
          <p:nvPr/>
        </p:nvSpPr>
        <p:spPr>
          <a:xfrm>
            <a:off x="1429015" y="5292051"/>
            <a:ext cx="199971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0</a:t>
            </a:r>
          </a:p>
        </p:txBody>
      </p:sp>
      <p:sp>
        <p:nvSpPr>
          <p:cNvPr id="104" name="3"/>
          <p:cNvSpPr/>
          <p:nvPr/>
        </p:nvSpPr>
        <p:spPr>
          <a:xfrm>
            <a:off x="6000348" y="5292051"/>
            <a:ext cx="179132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3</a:t>
            </a:r>
          </a:p>
        </p:txBody>
      </p:sp>
      <p:sp>
        <p:nvSpPr>
          <p:cNvPr id="105" name="4"/>
          <p:cNvSpPr/>
          <p:nvPr/>
        </p:nvSpPr>
        <p:spPr>
          <a:xfrm>
            <a:off x="7534176" y="5292051"/>
            <a:ext cx="190353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>
            <a:spLocks noGrp="1"/>
          </p:cNvSpPr>
          <p:nvPr>
            <p:ph type="sldNum" sz="quarter" idx="2"/>
          </p:nvPr>
        </p:nvSpPr>
        <p:spPr>
          <a:xfrm>
            <a:off x="8863770" y="6569018"/>
            <a:ext cx="135853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08" name="PTFE is formed in a proprietary process to create a solid diaphragm. The product is thoroughly tested for durability, making sure you get the best results possible.…"/>
          <p:cNvSpPr/>
          <p:nvPr/>
        </p:nvSpPr>
        <p:spPr>
          <a:xfrm>
            <a:off x="2741727" y="2316790"/>
            <a:ext cx="6039222" cy="12744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PTFE is formed in a proprietary process to create a solid diaphragm. The product is thoroughly tested for durability, making sure you get the best results possible.</a:t>
            </a:r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 sz="900" dirty="0"/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 err="1"/>
              <a:t>Jorlon</a:t>
            </a:r>
            <a:r>
              <a:rPr sz="1300" baseline="31999" dirty="0" err="1"/>
              <a:t>TM</a:t>
            </a:r>
            <a:r>
              <a:rPr sz="1300" dirty="0"/>
              <a:t> is warranted for a lifetime of use on:</a:t>
            </a:r>
          </a:p>
        </p:txBody>
      </p:sp>
      <p:sp>
        <p:nvSpPr>
          <p:cNvPr id="109" name="Mark 95 BPRVs…"/>
          <p:cNvSpPr/>
          <p:nvPr/>
        </p:nvSpPr>
        <p:spPr>
          <a:xfrm>
            <a:off x="4698191" y="3803513"/>
            <a:ext cx="3403715" cy="2574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95 BPRVs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95AA PBRVs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96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96A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96AA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978 Control Valves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JSHM Hand Metering Valve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J-Series Gas Regulators</a:t>
            </a:r>
          </a:p>
        </p:txBody>
      </p:sp>
      <p:sp>
        <p:nvSpPr>
          <p:cNvPr id="110" name="how it’s made"/>
          <p:cNvSpPr/>
          <p:nvPr/>
        </p:nvSpPr>
        <p:spPr>
          <a:xfrm>
            <a:off x="446486" y="502909"/>
            <a:ext cx="6159038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how it’s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made</a:t>
            </a:r>
            <a:endParaRPr sz="7200" dirty="0"/>
          </a:p>
        </p:txBody>
      </p:sp>
      <p:sp>
        <p:nvSpPr>
          <p:cNvPr id="111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2" name="Line"/>
          <p:cNvSpPr/>
          <p:nvPr/>
        </p:nvSpPr>
        <p:spPr>
          <a:xfrm>
            <a:off x="4510301" y="3925228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3" name="Line"/>
          <p:cNvSpPr/>
          <p:nvPr/>
        </p:nvSpPr>
        <p:spPr>
          <a:xfrm>
            <a:off x="4497962" y="4255462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4" name="Line"/>
          <p:cNvSpPr/>
          <p:nvPr/>
        </p:nvSpPr>
        <p:spPr>
          <a:xfrm>
            <a:off x="4497963" y="4578690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5" name="Line"/>
          <p:cNvSpPr/>
          <p:nvPr/>
        </p:nvSpPr>
        <p:spPr>
          <a:xfrm>
            <a:off x="4498705" y="4902746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6" name="Line"/>
          <p:cNvSpPr/>
          <p:nvPr/>
        </p:nvSpPr>
        <p:spPr>
          <a:xfrm>
            <a:off x="4525912" y="5157729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7" name="Line"/>
          <p:cNvSpPr/>
          <p:nvPr/>
        </p:nvSpPr>
        <p:spPr>
          <a:xfrm>
            <a:off x="4531422" y="5508778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8" name="Line"/>
          <p:cNvSpPr/>
          <p:nvPr/>
        </p:nvSpPr>
        <p:spPr>
          <a:xfrm>
            <a:off x="4520120" y="6112136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9" name="Line"/>
          <p:cNvSpPr/>
          <p:nvPr/>
        </p:nvSpPr>
        <p:spPr>
          <a:xfrm>
            <a:off x="4523016" y="5835508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120" name="image-07.png" descr="image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77534" y="2434159"/>
            <a:ext cx="4239690" cy="558843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>
            <a:spLocks noGrp="1"/>
          </p:cNvSpPr>
          <p:nvPr>
            <p:ph type="sldNum" sz="quarter" idx="2"/>
          </p:nvPr>
        </p:nvSpPr>
        <p:spPr>
          <a:xfrm>
            <a:off x="8866977" y="6569018"/>
            <a:ext cx="12944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23" name="product applications"/>
          <p:cNvSpPr/>
          <p:nvPr/>
        </p:nvSpPr>
        <p:spPr>
          <a:xfrm>
            <a:off x="446485" y="529738"/>
            <a:ext cx="6157913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product applications</a:t>
            </a:r>
          </a:p>
        </p:txBody>
      </p:sp>
      <p:sp>
        <p:nvSpPr>
          <p:cNvPr id="124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25" name="WFI"/>
          <p:cNvSpPr/>
          <p:nvPr/>
        </p:nvSpPr>
        <p:spPr>
          <a:xfrm>
            <a:off x="1413914" y="5162764"/>
            <a:ext cx="329814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WFI</a:t>
            </a:r>
          </a:p>
        </p:txBody>
      </p:sp>
      <p:sp>
        <p:nvSpPr>
          <p:cNvPr id="126" name="Clean steam"/>
          <p:cNvSpPr/>
          <p:nvPr/>
        </p:nvSpPr>
        <p:spPr>
          <a:xfrm>
            <a:off x="885406" y="4437673"/>
            <a:ext cx="1110477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steam</a:t>
            </a:r>
          </a:p>
        </p:txBody>
      </p:sp>
      <p:sp>
        <p:nvSpPr>
          <p:cNvPr id="127" name="CIP fluid"/>
          <p:cNvSpPr/>
          <p:nvPr/>
        </p:nvSpPr>
        <p:spPr>
          <a:xfrm>
            <a:off x="7359427" y="4440950"/>
            <a:ext cx="741786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CIP fluid</a:t>
            </a:r>
          </a:p>
        </p:txBody>
      </p:sp>
      <p:sp>
        <p:nvSpPr>
          <p:cNvPr id="128" name="Final process fluids"/>
          <p:cNvSpPr/>
          <p:nvPr/>
        </p:nvSpPr>
        <p:spPr>
          <a:xfrm>
            <a:off x="1269874" y="2900784"/>
            <a:ext cx="1748472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Final process fluids</a:t>
            </a:r>
          </a:p>
        </p:txBody>
      </p:sp>
      <p:sp>
        <p:nvSpPr>
          <p:cNvPr id="129" name="Cryogenic liquids"/>
          <p:cNvSpPr/>
          <p:nvPr/>
        </p:nvSpPr>
        <p:spPr>
          <a:xfrm>
            <a:off x="6291513" y="2893640"/>
            <a:ext cx="1493594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Cryogenic liquids</a:t>
            </a:r>
          </a:p>
        </p:txBody>
      </p:sp>
      <p:sp>
        <p:nvSpPr>
          <p:cNvPr id="130" name="Clean compressed air and gas"/>
          <p:cNvSpPr/>
          <p:nvPr/>
        </p:nvSpPr>
        <p:spPr>
          <a:xfrm>
            <a:off x="6161080" y="4947322"/>
            <a:ext cx="1666755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compressed air and gas</a:t>
            </a:r>
          </a:p>
        </p:txBody>
      </p:sp>
      <p:sp>
        <p:nvSpPr>
          <p:cNvPr id="131" name="Buffer"/>
          <p:cNvSpPr/>
          <p:nvPr/>
        </p:nvSpPr>
        <p:spPr>
          <a:xfrm>
            <a:off x="7383493" y="3648548"/>
            <a:ext cx="621560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Buffer</a:t>
            </a:r>
          </a:p>
        </p:txBody>
      </p:sp>
      <p:sp>
        <p:nvSpPr>
          <p:cNvPr id="132" name="Intermediates"/>
          <p:cNvSpPr/>
          <p:nvPr/>
        </p:nvSpPr>
        <p:spPr>
          <a:xfrm>
            <a:off x="972647" y="3648548"/>
            <a:ext cx="1245129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Intermediates</a:t>
            </a:r>
          </a:p>
        </p:txBody>
      </p:sp>
      <p:pic>
        <p:nvPicPr>
          <p:cNvPr id="133" name="image-10.png" descr="image-10.png"/>
          <p:cNvPicPr>
            <a:picLocks noChangeAspect="1"/>
          </p:cNvPicPr>
          <p:nvPr/>
        </p:nvPicPr>
        <p:blipFill>
          <a:blip r:embed="rId2">
            <a:extLst/>
          </a:blip>
          <a:srcRect l="10019" t="46628" r="51015" b="10882"/>
          <a:stretch>
            <a:fillRect/>
          </a:stretch>
        </p:blipFill>
        <p:spPr>
          <a:xfrm>
            <a:off x="2511816" y="2006424"/>
            <a:ext cx="4120269" cy="4492849"/>
          </a:xfrm>
          <a:prstGeom prst="rect">
            <a:avLst/>
          </a:prstGeom>
          <a:ln w="3175">
            <a:miter lim="400000"/>
          </a:ln>
        </p:spPr>
      </p:pic>
      <p:sp>
        <p:nvSpPr>
          <p:cNvPr id="134" name="Line"/>
          <p:cNvSpPr/>
          <p:nvPr/>
        </p:nvSpPr>
        <p:spPr>
          <a:xfrm>
            <a:off x="6282928" y="3170324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5" name="Line"/>
          <p:cNvSpPr/>
          <p:nvPr/>
        </p:nvSpPr>
        <p:spPr>
          <a:xfrm>
            <a:off x="6518672" y="3920951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6" name="Line"/>
          <p:cNvSpPr/>
          <p:nvPr/>
        </p:nvSpPr>
        <p:spPr>
          <a:xfrm>
            <a:off x="6604397" y="4708249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7" name="Line"/>
          <p:cNvSpPr/>
          <p:nvPr/>
        </p:nvSpPr>
        <p:spPr>
          <a:xfrm>
            <a:off x="6018609" y="5432305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8" name="Line"/>
          <p:cNvSpPr/>
          <p:nvPr/>
        </p:nvSpPr>
        <p:spPr>
          <a:xfrm>
            <a:off x="1332310" y="5432305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9" name="Line"/>
          <p:cNvSpPr/>
          <p:nvPr/>
        </p:nvSpPr>
        <p:spPr>
          <a:xfrm>
            <a:off x="920235" y="4708249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40" name="Line"/>
          <p:cNvSpPr/>
          <p:nvPr/>
        </p:nvSpPr>
        <p:spPr>
          <a:xfrm>
            <a:off x="920235" y="3920951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41" name="Line"/>
          <p:cNvSpPr/>
          <p:nvPr/>
        </p:nvSpPr>
        <p:spPr>
          <a:xfrm>
            <a:off x="1255992" y="3170324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>
            <a:spLocks noGrp="1"/>
          </p:cNvSpPr>
          <p:nvPr>
            <p:ph type="sldNum" sz="quarter" idx="2"/>
          </p:nvPr>
        </p:nvSpPr>
        <p:spPr>
          <a:xfrm>
            <a:off x="8864573" y="6569018"/>
            <a:ext cx="134249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4" name="JorlonTM reduces the need for excessive preventive maintenance.…"/>
          <p:cNvSpPr/>
          <p:nvPr/>
        </p:nvSpPr>
        <p:spPr>
          <a:xfrm>
            <a:off x="426121" y="2542638"/>
            <a:ext cx="3344213" cy="13467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reduces the need for excessive preventive maintenance.</a:t>
            </a:r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 dirty="0"/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A customer with a 200+ regulator population reported a</a:t>
            </a:r>
          </a:p>
        </p:txBody>
      </p:sp>
      <p:sp>
        <p:nvSpPr>
          <p:cNvPr id="145" name="maintenance"/>
          <p:cNvSpPr/>
          <p:nvPr/>
        </p:nvSpPr>
        <p:spPr>
          <a:xfrm>
            <a:off x="426121" y="619864"/>
            <a:ext cx="5850780" cy="8296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maintenance</a:t>
            </a:r>
          </a:p>
        </p:txBody>
      </p:sp>
      <p:sp>
        <p:nvSpPr>
          <p:cNvPr id="146" name="Line"/>
          <p:cNvSpPr/>
          <p:nvPr/>
        </p:nvSpPr>
        <p:spPr>
          <a:xfrm>
            <a:off x="496309" y="1540945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47" name="9-year period without a single regulator maintenance event."/>
          <p:cNvSpPr/>
          <p:nvPr/>
        </p:nvSpPr>
        <p:spPr>
          <a:xfrm>
            <a:off x="426121" y="3989605"/>
            <a:ext cx="3031422" cy="19746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/>
          <a:p>
            <a:pPr algn="l">
              <a:lnSpc>
                <a:spcPct val="80000"/>
              </a:lnSpc>
              <a:defRPr sz="20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5300" dirty="0">
                <a:latin typeface="Bebas Neue Regular"/>
                <a:ea typeface="Bebas Neue Regular"/>
                <a:cs typeface="Bebas Neue Regular"/>
                <a:sym typeface="Bebas Neue Regular"/>
              </a:rPr>
              <a:t>9-year period</a:t>
            </a:r>
            <a:r>
              <a:rPr dirty="0"/>
              <a:t/>
            </a:r>
            <a:br>
              <a:rPr dirty="0"/>
            </a:br>
            <a:r>
              <a:rPr sz="2500" dirty="0">
                <a:latin typeface="Bebas Neue Regular"/>
                <a:ea typeface="Bebas Neue Regular"/>
                <a:cs typeface="Bebas Neue Regular"/>
                <a:sym typeface="Bebas Neue Regular"/>
              </a:rPr>
              <a:t>without a single regulator maintenance event.</a:t>
            </a:r>
          </a:p>
        </p:txBody>
      </p:sp>
      <p:pic>
        <p:nvPicPr>
          <p:cNvPr id="148" name="image-06.png" descr="image-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1511" y="2322524"/>
            <a:ext cx="4694941" cy="469494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-03.png" descr="image-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7208" y="2738827"/>
            <a:ext cx="3770343" cy="3770343"/>
          </a:xfrm>
          <a:prstGeom prst="rect">
            <a:avLst/>
          </a:prstGeom>
          <a:ln w="3175">
            <a:miter lim="400000"/>
          </a:ln>
        </p:spPr>
      </p:pic>
      <p:sp>
        <p:nvSpPr>
          <p:cNvPr id="151" name="Slide Number"/>
          <p:cNvSpPr>
            <a:spLocks noGrp="1"/>
          </p:cNvSpPr>
          <p:nvPr>
            <p:ph type="sldNum" sz="quarter" idx="2"/>
          </p:nvPr>
        </p:nvSpPr>
        <p:spPr>
          <a:xfrm>
            <a:off x="8863770" y="6569018"/>
            <a:ext cx="135853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52" name="Successfully tested on a variety of Steriflow valves on 45 psig (3 bar) continuous steam service to over"/>
          <p:cNvSpPr/>
          <p:nvPr/>
        </p:nvSpPr>
        <p:spPr>
          <a:xfrm>
            <a:off x="450450" y="2925851"/>
            <a:ext cx="2569206" cy="11313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Successfully tested on a variety of Steriflow valves on 45 psig (3 bar) continuous steam service to over</a:t>
            </a:r>
          </a:p>
        </p:txBody>
      </p:sp>
      <p:sp>
        <p:nvSpPr>
          <p:cNvPr id="153" name="1 million"/>
          <p:cNvSpPr/>
          <p:nvPr/>
        </p:nvSpPr>
        <p:spPr>
          <a:xfrm>
            <a:off x="335979" y="3877145"/>
            <a:ext cx="2859352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 million</a:t>
            </a:r>
          </a:p>
        </p:txBody>
      </p:sp>
      <p:sp>
        <p:nvSpPr>
          <p:cNvPr id="154" name="full stroke cycles"/>
          <p:cNvSpPr/>
          <p:nvPr/>
        </p:nvSpPr>
        <p:spPr>
          <a:xfrm>
            <a:off x="3245435" y="4082821"/>
            <a:ext cx="1320948" cy="9589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full stroke cycles</a:t>
            </a:r>
          </a:p>
        </p:txBody>
      </p:sp>
      <p:sp>
        <p:nvSpPr>
          <p:cNvPr id="155" name="JorlonTM has successfully tested nitrogen pressure to over"/>
          <p:cNvSpPr/>
          <p:nvPr/>
        </p:nvSpPr>
        <p:spPr>
          <a:xfrm>
            <a:off x="450449" y="5054238"/>
            <a:ext cx="2054756" cy="9158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has successfully tested nitrogen pressure to over </a:t>
            </a:r>
          </a:p>
        </p:txBody>
      </p:sp>
      <p:sp>
        <p:nvSpPr>
          <p:cNvPr id="156" name="1,200"/>
          <p:cNvSpPr/>
          <p:nvPr/>
        </p:nvSpPr>
        <p:spPr>
          <a:xfrm>
            <a:off x="2386428" y="4795320"/>
            <a:ext cx="1718014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1,200</a:t>
            </a:r>
          </a:p>
        </p:txBody>
      </p:sp>
      <p:sp>
        <p:nvSpPr>
          <p:cNvPr id="157" name="psi"/>
          <p:cNvSpPr/>
          <p:nvPr/>
        </p:nvSpPr>
        <p:spPr>
          <a:xfrm>
            <a:off x="4103597" y="5207387"/>
            <a:ext cx="376301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psi</a:t>
            </a:r>
          </a:p>
        </p:txBody>
      </p:sp>
      <p:sp>
        <p:nvSpPr>
          <p:cNvPr id="158" name="cycle testing"/>
          <p:cNvSpPr/>
          <p:nvPr/>
        </p:nvSpPr>
        <p:spPr>
          <a:xfrm>
            <a:off x="446484" y="2487847"/>
            <a:ext cx="1471152" cy="4388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cycle testing</a:t>
            </a:r>
          </a:p>
        </p:txBody>
      </p:sp>
      <p:sp>
        <p:nvSpPr>
          <p:cNvPr id="159" name="successfully tested"/>
          <p:cNvSpPr/>
          <p:nvPr/>
        </p:nvSpPr>
        <p:spPr>
          <a:xfrm>
            <a:off x="446484" y="495319"/>
            <a:ext cx="5140123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successfully tested</a:t>
            </a:r>
          </a:p>
        </p:txBody>
      </p:sp>
      <p:sp>
        <p:nvSpPr>
          <p:cNvPr id="160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61" name="Line"/>
          <p:cNvSpPr/>
          <p:nvPr/>
        </p:nvSpPr>
        <p:spPr>
          <a:xfrm rot="767131">
            <a:off x="6346688" y="4544064"/>
            <a:ext cx="445689" cy="408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62" name="Line"/>
          <p:cNvSpPr/>
          <p:nvPr/>
        </p:nvSpPr>
        <p:spPr>
          <a:xfrm rot="767131">
            <a:off x="6496706" y="3852906"/>
            <a:ext cx="445689" cy="408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14104ACF1EA4890A40D484FD18832" ma:contentTypeVersion="8" ma:contentTypeDescription="Create a new document." ma:contentTypeScope="" ma:versionID="0fdfeb67a8837d34dd701cf2352d11f5">
  <xsd:schema xmlns:xsd="http://www.w3.org/2001/XMLSchema" xmlns:xs="http://www.w3.org/2001/XMLSchema" xmlns:p="http://schemas.microsoft.com/office/2006/metadata/properties" xmlns:ns2="bbc718aa-3015-4dc5-8c72-9b17f4ea6d82" targetNamespace="http://schemas.microsoft.com/office/2006/metadata/properties" ma:root="true" ma:fieldsID="a8c4d4619e6f3a813c3cae33cb9c2f11" ns2:_="">
    <xsd:import namespace="bbc718aa-3015-4dc5-8c72-9b17f4ea6d8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18aa-3015-4dc5-8c72-9b17f4ea6d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8E7FCA-FBC6-486B-A0F4-1AE004DBF0E1}"/>
</file>

<file path=customXml/itemProps2.xml><?xml version="1.0" encoding="utf-8"?>
<ds:datastoreItem xmlns:ds="http://schemas.openxmlformats.org/officeDocument/2006/customXml" ds:itemID="{ED661FE9-2E61-4C58-9631-23345AFE79C5}"/>
</file>

<file path=customXml/itemProps3.xml><?xml version="1.0" encoding="utf-8"?>
<ds:datastoreItem xmlns:ds="http://schemas.openxmlformats.org/officeDocument/2006/customXml" ds:itemID="{6AFB7629-5B66-4388-8C9A-AC2936BC6DFD}"/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573</Words>
  <Application>Microsoft Office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Kyndle McMurry</dc:creator>
  <cp:lastModifiedBy>Kyndle McMurry</cp:lastModifiedBy>
  <cp:revision>15</cp:revision>
  <dcterms:modified xsi:type="dcterms:W3CDTF">2017-06-07T12:51:55Z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0x010100E8F14104ACF1EA4890A40D484FD18832</vt:lpwstr>
  </property>
</Properties>
</file>