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8"/>
  </p:normalViewPr>
  <p:slideViewPr>
    <p:cSldViewPr snapToGrid="0" snapToObjects="1">
      <p:cViewPr>
        <p:scale>
          <a:sx n="51" d="100"/>
          <a:sy n="51" d="100"/>
        </p:scale>
        <p:origin x="-1084" y="2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98355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1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95381" y="3562833"/>
            <a:ext cx="13395562" cy="4799355"/>
          </a:xfrm>
          <a:prstGeom prst="rect">
            <a:avLst/>
          </a:prstGeom>
          <a:solidFill>
            <a:srgbClr val="E6E7E8">
              <a:alpha val="29911"/>
            </a:srgbClr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  <p:sp>
        <p:nvSpPr>
          <p:cNvPr id="2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635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951" y="9362232"/>
            <a:ext cx="273813" cy="256541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rgbClr val="8B9193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2339974" y="1552574"/>
            <a:ext cx="8324852" cy="1619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2339974" y="3171825"/>
            <a:ext cx="8324852" cy="47148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40208" y="8158162"/>
            <a:ext cx="314859" cy="317501"/>
          </a:xfrm>
          <a:prstGeom prst="rect">
            <a:avLst/>
          </a:prstGeom>
          <a:ln w="3175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9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64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08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53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97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42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86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313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75805" marR="0" indent="-419805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riangle"/>
          <p:cNvSpPr/>
          <p:nvPr/>
        </p:nvSpPr>
        <p:spPr>
          <a:xfrm rot="16200000">
            <a:off x="4649373" y="1391188"/>
            <a:ext cx="6829141" cy="9986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Diaphragm"/>
          <p:cNvSpPr/>
          <p:nvPr/>
        </p:nvSpPr>
        <p:spPr>
          <a:xfrm>
            <a:off x="1190810" y="2544445"/>
            <a:ext cx="8298232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41" name="The"/>
          <p:cNvSpPr/>
          <p:nvPr/>
        </p:nvSpPr>
        <p:spPr>
          <a:xfrm>
            <a:off x="1833329" y="1021714"/>
            <a:ext cx="743205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The</a:t>
            </a:r>
          </a:p>
        </p:txBody>
      </p:sp>
      <p:sp>
        <p:nvSpPr>
          <p:cNvPr id="42" name="Jorlon"/>
          <p:cNvSpPr/>
          <p:nvPr/>
        </p:nvSpPr>
        <p:spPr>
          <a:xfrm>
            <a:off x="832819" y="1246505"/>
            <a:ext cx="4778020" cy="1579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1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pic>
        <p:nvPicPr>
          <p:cNvPr id="43" name="RIN_steriflow_PMS_NL.pdf" descr="RIN_steriflow_PMS_N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7846" y="4747161"/>
            <a:ext cx="2369253" cy="348581"/>
          </a:xfrm>
          <a:prstGeom prst="rect">
            <a:avLst/>
          </a:prstGeom>
          <a:ln w="3175">
            <a:miter lim="400000"/>
          </a:ln>
        </p:spPr>
      </p:pic>
      <p:sp>
        <p:nvSpPr>
          <p:cNvPr id="44" name="Line"/>
          <p:cNvSpPr/>
          <p:nvPr/>
        </p:nvSpPr>
        <p:spPr>
          <a:xfrm>
            <a:off x="2077931" y="4581842"/>
            <a:ext cx="2369253" cy="1"/>
          </a:xfrm>
          <a:prstGeom prst="line">
            <a:avLst/>
          </a:prstGeom>
          <a:ln w="25400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45" name="Triangle"/>
          <p:cNvSpPr/>
          <p:nvPr/>
        </p:nvSpPr>
        <p:spPr>
          <a:xfrm>
            <a:off x="-35560" y="6649243"/>
            <a:ext cx="3689053" cy="31352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TM"/>
          <p:cNvSpPr/>
          <p:nvPr/>
        </p:nvSpPr>
        <p:spPr>
          <a:xfrm>
            <a:off x="4784963" y="1563239"/>
            <a:ext cx="730674" cy="711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50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 dirty="0"/>
              <a:t>TM</a:t>
            </a:r>
          </a:p>
        </p:txBody>
      </p:sp>
      <p:pic>
        <p:nvPicPr>
          <p:cNvPr id="47" name="image-10.png" descr="image-10.png"/>
          <p:cNvPicPr>
            <a:picLocks noChangeAspect="1"/>
          </p:cNvPicPr>
          <p:nvPr/>
        </p:nvPicPr>
        <p:blipFill>
          <a:blip r:embed="rId3">
            <a:extLst/>
          </a:blip>
          <a:srcRect l="10019" t="46628" r="51015" b="10882"/>
          <a:stretch>
            <a:fillRect/>
          </a:stretch>
        </p:blipFill>
        <p:spPr>
          <a:xfrm>
            <a:off x="9716767" y="5225810"/>
            <a:ext cx="3340481" cy="3642546"/>
          </a:xfrm>
          <a:prstGeom prst="rect">
            <a:avLst/>
          </a:prstGeom>
          <a:ln w="3175">
            <a:miter lim="400000"/>
          </a:ln>
        </p:spPr>
      </p:pic>
      <p:pic>
        <p:nvPicPr>
          <p:cNvPr id="48" name="image-11-11.png" descr="image-11-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92366" y="6518226"/>
            <a:ext cx="3115843" cy="3115843"/>
          </a:xfrm>
          <a:prstGeom prst="rect">
            <a:avLst/>
          </a:prstGeom>
          <a:ln w="3175">
            <a:miter lim="400000"/>
          </a:ln>
        </p:spPr>
      </p:pic>
      <p:pic>
        <p:nvPicPr>
          <p:cNvPr id="49" name="image-11-12.png" descr="image-11-1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83681" y="4921451"/>
            <a:ext cx="4249160" cy="425126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5506" y="9362232"/>
            <a:ext cx="27470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65" name="steam &amp; vacuum cycles"/>
          <p:cNvSpPr/>
          <p:nvPr/>
        </p:nvSpPr>
        <p:spPr>
          <a:xfrm>
            <a:off x="1796738" y="5177877"/>
            <a:ext cx="1965673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steam &amp; vacuum cycles</a:t>
            </a:r>
          </a:p>
        </p:txBody>
      </p:sp>
      <p:sp>
        <p:nvSpPr>
          <p:cNvPr id="166" name="100"/>
          <p:cNvSpPr/>
          <p:nvPr/>
        </p:nvSpPr>
        <p:spPr>
          <a:xfrm>
            <a:off x="2972309" y="6390869"/>
            <a:ext cx="1194411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100</a:t>
            </a:r>
          </a:p>
        </p:txBody>
      </p:sp>
      <p:sp>
        <p:nvSpPr>
          <p:cNvPr id="167" name="X"/>
          <p:cNvSpPr/>
          <p:nvPr/>
        </p:nvSpPr>
        <p:spPr>
          <a:xfrm>
            <a:off x="4158921" y="6984610"/>
            <a:ext cx="243587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X</a:t>
            </a:r>
          </a:p>
        </p:txBody>
      </p:sp>
      <p:sp>
        <p:nvSpPr>
          <p:cNvPr id="168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9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70" name="The valves were successfully tested with an additional"/>
          <p:cNvSpPr/>
          <p:nvPr/>
        </p:nvSpPr>
        <p:spPr>
          <a:xfrm>
            <a:off x="640640" y="4621529"/>
            <a:ext cx="2719500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valves were successfully tested with an additional</a:t>
            </a:r>
          </a:p>
        </p:txBody>
      </p:sp>
      <p:sp>
        <p:nvSpPr>
          <p:cNvPr id="171" name="100"/>
          <p:cNvSpPr/>
          <p:nvPr/>
        </p:nvSpPr>
        <p:spPr>
          <a:xfrm>
            <a:off x="602540" y="4941657"/>
            <a:ext cx="1194410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100</a:t>
            </a:r>
          </a:p>
        </p:txBody>
      </p:sp>
      <p:sp>
        <p:nvSpPr>
          <p:cNvPr id="172" name="Lab tests comparing JorlonTM to 316L diaphragms show continued life after exceeding the SST failure cycle count by more than"/>
          <p:cNvSpPr/>
          <p:nvPr/>
        </p:nvSpPr>
        <p:spPr>
          <a:xfrm>
            <a:off x="640640" y="6347270"/>
            <a:ext cx="2719500" cy="11201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Lab tests comparing Jorlon</a:t>
            </a:r>
            <a:r>
              <a:rPr baseline="31999"/>
              <a:t>TM</a:t>
            </a:r>
            <a:r>
              <a:t> to 316L diaphragms show continued life after exceeding the SST failure cycle count by more than</a:t>
            </a:r>
          </a:p>
        </p:txBody>
      </p:sp>
      <p:sp>
        <p:nvSpPr>
          <p:cNvPr id="173" name="lab testing"/>
          <p:cNvSpPr/>
          <p:nvPr/>
        </p:nvSpPr>
        <p:spPr>
          <a:xfrm>
            <a:off x="640640" y="3933765"/>
            <a:ext cx="1266191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lab testing</a:t>
            </a:r>
          </a:p>
        </p:txBody>
      </p:sp>
      <p:pic>
        <p:nvPicPr>
          <p:cNvPr id="174" name="image-02.png" descr="image-0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1555" y="3976703"/>
            <a:ext cx="5880277" cy="498456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-05.png" descr="image-0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629" y="-385912"/>
            <a:ext cx="12178342" cy="12184368"/>
          </a:xfrm>
          <a:prstGeom prst="rect">
            <a:avLst/>
          </a:prstGeom>
          <a:ln w="3175">
            <a:miter lim="400000"/>
          </a:ln>
        </p:spPr>
      </p:pic>
      <p:sp>
        <p:nvSpPr>
          <p:cNvPr id="177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8844" y="9362232"/>
            <a:ext cx="208027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78" name="of Steriflow valves with JorlonTM Diaphragms have been installed in FDA-approved systems and facilities."/>
          <p:cNvSpPr/>
          <p:nvPr/>
        </p:nvSpPr>
        <p:spPr>
          <a:xfrm>
            <a:off x="3973921" y="3537580"/>
            <a:ext cx="5056958" cy="4904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11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 of Steriflow valves with Jorlon</a:t>
            </a:r>
            <a:r>
              <a:rPr baseline="31999"/>
              <a:t>TM </a:t>
            </a:r>
            <a:r>
              <a:t>Diaphragms have been installed in FDA-approved systems and facilities.</a:t>
            </a:r>
          </a:p>
        </p:txBody>
      </p:sp>
      <p:sp>
        <p:nvSpPr>
          <p:cNvPr id="179" name="Tens of thousands"/>
          <p:cNvSpPr/>
          <p:nvPr/>
        </p:nvSpPr>
        <p:spPr>
          <a:xfrm>
            <a:off x="2497782" y="2115047"/>
            <a:ext cx="8009236" cy="1435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89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pPr>
              <a:defRPr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>
                <a:latin typeface="Bebas Neue Regular"/>
                <a:ea typeface="Bebas Neue Regular"/>
                <a:cs typeface="Bebas Neue Regular"/>
                <a:sym typeface="Bebas Neue Regular"/>
              </a:rPr>
              <a:t>Tens of thousands</a:t>
            </a:r>
          </a:p>
        </p:txBody>
      </p:sp>
      <p:grpSp>
        <p:nvGrpSpPr>
          <p:cNvPr id="210" name="Group"/>
          <p:cNvGrpSpPr/>
          <p:nvPr/>
        </p:nvGrpSpPr>
        <p:grpSpPr>
          <a:xfrm>
            <a:off x="3449141" y="4335574"/>
            <a:ext cx="6106518" cy="1781108"/>
            <a:chOff x="0" y="0"/>
            <a:chExt cx="6106517" cy="1781106"/>
          </a:xfrm>
        </p:grpSpPr>
        <p:pic>
          <p:nvPicPr>
            <p:cNvPr id="18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8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7" y="0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8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990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567035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19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568025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0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1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0631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2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2629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3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18944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4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25258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5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031573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6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637887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7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4420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8" name="Valves-02.png" descr="Valves-0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50516" y="1129689"/>
              <a:ext cx="649686" cy="65141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9" name="Valves-03.png" descr="Valves-03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56832" y="1130679"/>
              <a:ext cx="649686" cy="649686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11" name="RIN_steriflow_PMS_NL.pdf" descr="RIN_steriflow_PMS_NL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022698" y="9377737"/>
            <a:ext cx="1415264" cy="208224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6174" y="9362232"/>
            <a:ext cx="253366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14" name="Rectangle"/>
          <p:cNvSpPr/>
          <p:nvPr/>
        </p:nvSpPr>
        <p:spPr>
          <a:xfrm>
            <a:off x="259079" y="248920"/>
            <a:ext cx="12486642" cy="9255760"/>
          </a:xfrm>
          <a:prstGeom prst="rect">
            <a:avLst/>
          </a:prstGeom>
          <a:solidFill>
            <a:srgbClr val="FFFFFF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"/>
          <p:cNvSpPr/>
          <p:nvPr/>
        </p:nvSpPr>
        <p:spPr>
          <a:xfrm>
            <a:off x="7404587" y="-229119"/>
            <a:ext cx="5658531" cy="10244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396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4396" y="0"/>
                </a:lnTo>
                <a:close/>
              </a:path>
            </a:pathLst>
          </a:custGeom>
          <a:solidFill>
            <a:srgbClr val="0069A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6" name="FDA compliant…"/>
          <p:cNvSpPr/>
          <p:nvPr/>
        </p:nvSpPr>
        <p:spPr>
          <a:xfrm>
            <a:off x="1532889" y="1454426"/>
            <a:ext cx="5870299" cy="56070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FDA compliant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USP certified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ADI/TSE free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Incredibly dependable</a:t>
            </a:r>
          </a:p>
          <a:p>
            <a:pPr algn="l">
              <a:lnSpc>
                <a:spcPct val="90000"/>
              </a:lnSpc>
              <a:spcBef>
                <a:spcPts val="2500"/>
              </a:spcBef>
              <a:defRPr sz="5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pPr>
            <a:r>
              <a:t>Lasting years longer than laminated diaphragms</a:t>
            </a:r>
          </a:p>
        </p:txBody>
      </p:sp>
      <p:sp>
        <p:nvSpPr>
          <p:cNvPr id="217" name="Line"/>
          <p:cNvSpPr/>
          <p:nvPr/>
        </p:nvSpPr>
        <p:spPr>
          <a:xfrm>
            <a:off x="935169" y="1625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8" name="Line"/>
          <p:cNvSpPr/>
          <p:nvPr/>
        </p:nvSpPr>
        <p:spPr>
          <a:xfrm>
            <a:off x="935169" y="2641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19" name="Line"/>
          <p:cNvSpPr/>
          <p:nvPr/>
        </p:nvSpPr>
        <p:spPr>
          <a:xfrm>
            <a:off x="935169" y="3657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0" name="Line"/>
          <p:cNvSpPr/>
          <p:nvPr/>
        </p:nvSpPr>
        <p:spPr>
          <a:xfrm>
            <a:off x="935169" y="4673816"/>
            <a:ext cx="444726" cy="407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1" name="Line"/>
          <p:cNvSpPr/>
          <p:nvPr/>
        </p:nvSpPr>
        <p:spPr>
          <a:xfrm>
            <a:off x="935169" y="5689816"/>
            <a:ext cx="444726" cy="407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635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22" name="image-01.png" descr="image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2901" y="4889500"/>
            <a:ext cx="2810864" cy="403949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396" y="9362232"/>
            <a:ext cx="256922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25" name="Shape"/>
          <p:cNvSpPr/>
          <p:nvPr/>
        </p:nvSpPr>
        <p:spPr>
          <a:xfrm>
            <a:off x="-907518" y="-734382"/>
            <a:ext cx="14040366" cy="84349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2" y="15938"/>
                </a:moveTo>
                <a:lnTo>
                  <a:pt x="7147" y="19810"/>
                </a:lnTo>
                <a:lnTo>
                  <a:pt x="6348" y="21543"/>
                </a:lnTo>
                <a:lnTo>
                  <a:pt x="21600" y="21600"/>
                </a:lnTo>
                <a:lnTo>
                  <a:pt x="21600" y="325"/>
                </a:lnTo>
                <a:lnTo>
                  <a:pt x="0" y="0"/>
                </a:lnTo>
                <a:lnTo>
                  <a:pt x="32" y="1593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226" name="Circle"/>
          <p:cNvSpPr/>
          <p:nvPr/>
        </p:nvSpPr>
        <p:spPr>
          <a:xfrm>
            <a:off x="6346035" y="6199886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Circle"/>
          <p:cNvSpPr/>
          <p:nvPr/>
        </p:nvSpPr>
        <p:spPr>
          <a:xfrm>
            <a:off x="6346035" y="5134419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Circle"/>
          <p:cNvSpPr/>
          <p:nvPr/>
        </p:nvSpPr>
        <p:spPr>
          <a:xfrm>
            <a:off x="6346035" y="4068953"/>
            <a:ext cx="889001" cy="889001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Extend preventive maintenance diaphragm change-out times"/>
          <p:cNvSpPr/>
          <p:nvPr/>
        </p:nvSpPr>
        <p:spPr>
          <a:xfrm>
            <a:off x="7456711" y="5329872"/>
            <a:ext cx="3336270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Extend preventive maintenance diaphragm change-out times</a:t>
            </a:r>
          </a:p>
        </p:txBody>
      </p:sp>
      <p:sp>
        <p:nvSpPr>
          <p:cNvPr id="230" name="Diaphragm"/>
          <p:cNvSpPr/>
          <p:nvPr/>
        </p:nvSpPr>
        <p:spPr>
          <a:xfrm>
            <a:off x="1567179" y="2087245"/>
            <a:ext cx="704596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31" name="With a"/>
          <p:cNvSpPr/>
          <p:nvPr/>
        </p:nvSpPr>
        <p:spPr>
          <a:xfrm>
            <a:off x="2038273" y="678179"/>
            <a:ext cx="1246024" cy="4368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With a</a:t>
            </a:r>
          </a:p>
        </p:txBody>
      </p:sp>
      <p:sp>
        <p:nvSpPr>
          <p:cNvPr id="232" name="Jorlon"/>
          <p:cNvSpPr/>
          <p:nvPr/>
        </p:nvSpPr>
        <p:spPr>
          <a:xfrm>
            <a:off x="1283546" y="1007745"/>
            <a:ext cx="4062731" cy="1346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100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Jorlon</a:t>
            </a:r>
          </a:p>
        </p:txBody>
      </p:sp>
      <p:sp>
        <p:nvSpPr>
          <p:cNvPr id="233" name="you can…"/>
          <p:cNvSpPr/>
          <p:nvPr/>
        </p:nvSpPr>
        <p:spPr>
          <a:xfrm>
            <a:off x="2666136" y="3439160"/>
            <a:ext cx="1728928" cy="436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8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you can…</a:t>
            </a:r>
          </a:p>
        </p:txBody>
      </p:sp>
      <p:sp>
        <p:nvSpPr>
          <p:cNvPr id="234" name="Save money"/>
          <p:cNvSpPr/>
          <p:nvPr/>
        </p:nvSpPr>
        <p:spPr>
          <a:xfrm>
            <a:off x="7456711" y="4375023"/>
            <a:ext cx="1323951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Save money</a:t>
            </a:r>
          </a:p>
        </p:txBody>
      </p:sp>
      <p:sp>
        <p:nvSpPr>
          <p:cNvPr id="235" name="Realize the benefits of a regulator and control valve that outlasts most normal systems"/>
          <p:cNvSpPr/>
          <p:nvPr/>
        </p:nvSpPr>
        <p:spPr>
          <a:xfrm>
            <a:off x="7456711" y="6395339"/>
            <a:ext cx="4865866" cy="4980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90000"/>
              </a:lnSpc>
              <a:defRPr sz="16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Realize the benefits of a regulator and control valve that outlasts most normal systems</a:t>
            </a:r>
          </a:p>
        </p:txBody>
      </p:sp>
      <p:sp>
        <p:nvSpPr>
          <p:cNvPr id="236" name="1"/>
          <p:cNvSpPr/>
          <p:nvPr/>
        </p:nvSpPr>
        <p:spPr>
          <a:xfrm>
            <a:off x="6759564" y="4244182"/>
            <a:ext cx="361697" cy="838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rPr dirty="0"/>
              <a:t>1</a:t>
            </a:r>
          </a:p>
        </p:txBody>
      </p:sp>
      <p:sp>
        <p:nvSpPr>
          <p:cNvPr id="237" name="2"/>
          <p:cNvSpPr/>
          <p:nvPr/>
        </p:nvSpPr>
        <p:spPr>
          <a:xfrm>
            <a:off x="6667743" y="5276420"/>
            <a:ext cx="545339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2</a:t>
            </a:r>
          </a:p>
        </p:txBody>
      </p:sp>
      <p:sp>
        <p:nvSpPr>
          <p:cNvPr id="238" name="3"/>
          <p:cNvSpPr/>
          <p:nvPr/>
        </p:nvSpPr>
        <p:spPr>
          <a:xfrm>
            <a:off x="6662409" y="6399149"/>
            <a:ext cx="556007" cy="8382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</a:t>
            </a:r>
          </a:p>
        </p:txBody>
      </p:sp>
      <p:sp>
        <p:nvSpPr>
          <p:cNvPr id="239" name="TM"/>
          <p:cNvSpPr/>
          <p:nvPr/>
        </p:nvSpPr>
        <p:spPr>
          <a:xfrm>
            <a:off x="5215304" y="1159635"/>
            <a:ext cx="705004" cy="69088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4800" baseline="31999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pPr>
              <a:defRPr baseline="0"/>
            </a:pPr>
            <a:r>
              <a:rPr baseline="31999"/>
              <a:t>TM</a:t>
            </a:r>
          </a:p>
        </p:txBody>
      </p:sp>
      <p:pic>
        <p:nvPicPr>
          <p:cNvPr id="240" name="image-04.png" descr="image-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7927" y="7075896"/>
            <a:ext cx="2540001" cy="304438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lide Number"/>
          <p:cNvSpPr>
            <a:spLocks noGrp="1"/>
          </p:cNvSpPr>
          <p:nvPr>
            <p:ph type="sldNum" sz="quarter" idx="2"/>
          </p:nvPr>
        </p:nvSpPr>
        <p:spPr>
          <a:xfrm>
            <a:off x="12569596" y="9362232"/>
            <a:ext cx="26652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43" name="valves"/>
          <p:cNvSpPr/>
          <p:nvPr/>
        </p:nvSpPr>
        <p:spPr>
          <a:xfrm>
            <a:off x="4704526" y="1147806"/>
            <a:ext cx="359574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valves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869232" y="3296235"/>
            <a:ext cx="9266336" cy="5415098"/>
            <a:chOff x="0" y="0"/>
            <a:chExt cx="9266335" cy="5415097"/>
          </a:xfrm>
        </p:grpSpPr>
        <p:pic>
          <p:nvPicPr>
            <p:cNvPr id="244" name="JSB.png" descr="JSB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5900" t="5900" r="5900" b="5900"/>
            <a:stretch>
              <a:fillRect/>
            </a:stretch>
          </p:blipFill>
          <p:spPr>
            <a:xfrm>
              <a:off x="88429" y="0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5" name="JSRLFLP_JSRLP.png" descr="JSRLFLP_JSRLP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5823" t="1562" r="5823" b="10085"/>
            <a:stretch>
              <a:fillRect/>
            </a:stretch>
          </p:blipFill>
          <p:spPr>
            <a:xfrm>
              <a:off x="88429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6" name="JSRLF.png" descr="JSRLF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7803238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7" name="MARK96A.png" descr="MARK96A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11998" t="11998" r="11998" b="11998"/>
            <a:stretch>
              <a:fillRect/>
            </a:stretch>
          </p:blipFill>
          <p:spPr>
            <a:xfrm>
              <a:off x="7803237" y="1871306"/>
              <a:ext cx="1288053" cy="1335282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8" name="JSHM.png" descr="JSH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631390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4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631390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0" name="MARK96AA.png" descr="MARK96AA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631390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1" name="JSR.png" descr="JSR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 l="4049" t="11862" r="4049" b="11862"/>
            <a:stretch>
              <a:fillRect/>
            </a:stretch>
          </p:blipFill>
          <p:spPr>
            <a:xfrm>
              <a:off x="3174352" y="0"/>
              <a:ext cx="1288053" cy="1383330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2" name="MARK95AA.png" descr="MARK95AA.png"/>
            <p:cNvPicPr>
              <a:picLocks noChangeAspect="1"/>
            </p:cNvPicPr>
            <p:nvPr/>
          </p:nvPicPr>
          <p:blipFill>
            <a:blip r:embed="rId10">
              <a:extLst/>
            </a:blip>
            <a:srcRect l="3246" t="3246" r="3246" b="3246"/>
            <a:stretch>
              <a:fillRect/>
            </a:stretch>
          </p:blipFill>
          <p:spPr>
            <a:xfrm>
              <a:off x="3174353" y="1871306"/>
              <a:ext cx="1288052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3" name="MARK96C.png" descr="MARK96C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174352" y="37605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4" name="JSRH.png" descr="JSRH.png"/>
            <p:cNvPicPr>
              <a:picLocks noChangeAspect="1"/>
            </p:cNvPicPr>
            <p:nvPr/>
          </p:nvPicPr>
          <p:blipFill>
            <a:blip r:embed="rId12">
              <a:extLst/>
            </a:blip>
            <a:srcRect l="2871" t="2871" r="2871" b="2871"/>
            <a:stretch>
              <a:fillRect/>
            </a:stretch>
          </p:blipFill>
          <p:spPr>
            <a:xfrm>
              <a:off x="4732454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5" name="Mark95FT.png" descr="Mark95FT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r="7000"/>
            <a:stretch>
              <a:fillRect/>
            </a:stretch>
          </p:blipFill>
          <p:spPr>
            <a:xfrm>
              <a:off x="4777537" y="1871306"/>
              <a:ext cx="1197889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6" name="mark978v1.png" descr="mark978v1.png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859701" y="3760506"/>
              <a:ext cx="1033560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7" name="JSRHF.png" descr="JSRHF.png"/>
            <p:cNvPicPr>
              <a:picLocks noChangeAspect="1"/>
            </p:cNvPicPr>
            <p:nvPr/>
          </p:nvPicPr>
          <p:blipFill>
            <a:blip r:embed="rId15">
              <a:extLst/>
            </a:blip>
            <a:srcRect l="6458" t="6458" r="6458" b="6458"/>
            <a:stretch>
              <a:fillRect/>
            </a:stretch>
          </p:blipFill>
          <p:spPr>
            <a:xfrm>
              <a:off x="6231815" y="0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8" name="mark978lfjdv1.png" descr="mark978lfjdv1.png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182095" y="3760506"/>
              <a:ext cx="1444414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59" name="MARK96.png" descr="MARK9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31814" y="1871306"/>
              <a:ext cx="1288053" cy="1335281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260" name="JSRFLP Series"/>
            <p:cNvSpPr/>
            <p:nvPr/>
          </p:nvSpPr>
          <p:spPr>
            <a:xfrm>
              <a:off x="0" y="3261994"/>
              <a:ext cx="1464910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JSRFLP Series</a:t>
              </a:r>
            </a:p>
          </p:txBody>
        </p:sp>
        <p:sp>
          <p:nvSpPr>
            <p:cNvPr id="261" name="Mark 95 Series"/>
            <p:cNvSpPr/>
            <p:nvPr/>
          </p:nvSpPr>
          <p:spPr>
            <a:xfrm>
              <a:off x="1532288" y="3261994"/>
              <a:ext cx="1486258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 Series</a:t>
              </a:r>
            </a:p>
          </p:txBody>
        </p:sp>
        <p:sp>
          <p:nvSpPr>
            <p:cNvPr id="262" name="Mark 95AA Series"/>
            <p:cNvSpPr/>
            <p:nvPr/>
          </p:nvSpPr>
          <p:spPr>
            <a:xfrm>
              <a:off x="2933375" y="3261994"/>
              <a:ext cx="1770007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95AA Series</a:t>
              </a:r>
            </a:p>
          </p:txBody>
        </p:sp>
        <p:sp>
          <p:nvSpPr>
            <p:cNvPr id="263" name="Mark 95FT Series"/>
            <p:cNvSpPr/>
            <p:nvPr/>
          </p:nvSpPr>
          <p:spPr>
            <a:xfrm>
              <a:off x="4490473" y="3261994"/>
              <a:ext cx="172693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95FT Series</a:t>
              </a:r>
            </a:p>
          </p:txBody>
        </p:sp>
        <p:sp>
          <p:nvSpPr>
            <p:cNvPr id="264" name="Mark 96 Series"/>
            <p:cNvSpPr/>
            <p:nvPr/>
          </p:nvSpPr>
          <p:spPr>
            <a:xfrm>
              <a:off x="6157112" y="3261994"/>
              <a:ext cx="149438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 Series</a:t>
              </a:r>
            </a:p>
          </p:txBody>
        </p:sp>
        <p:sp>
          <p:nvSpPr>
            <p:cNvPr id="265" name="Mark 96A Series"/>
            <p:cNvSpPr/>
            <p:nvPr/>
          </p:nvSpPr>
          <p:spPr>
            <a:xfrm>
              <a:off x="7628191" y="3261994"/>
              <a:ext cx="1638145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 Series</a:t>
              </a:r>
            </a:p>
          </p:txBody>
        </p:sp>
        <p:sp>
          <p:nvSpPr>
            <p:cNvPr id="266" name="JSB Series"/>
            <p:cNvSpPr/>
            <p:nvPr/>
          </p:nvSpPr>
          <p:spPr>
            <a:xfrm>
              <a:off x="182491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JSB Series</a:t>
              </a:r>
            </a:p>
          </p:txBody>
        </p:sp>
        <p:sp>
          <p:nvSpPr>
            <p:cNvPr id="267" name="JSHM Series"/>
            <p:cNvSpPr/>
            <p:nvPr/>
          </p:nvSpPr>
          <p:spPr>
            <a:xfrm>
              <a:off x="1639685" y="1398951"/>
              <a:ext cx="127146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JSHM Series</a:t>
              </a:r>
            </a:p>
          </p:txBody>
        </p:sp>
        <p:sp>
          <p:nvSpPr>
            <p:cNvPr id="268" name="JSR Series"/>
            <p:cNvSpPr/>
            <p:nvPr/>
          </p:nvSpPr>
          <p:spPr>
            <a:xfrm>
              <a:off x="3268415" y="1398951"/>
              <a:ext cx="109992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 Series</a:t>
              </a:r>
            </a:p>
          </p:txBody>
        </p:sp>
        <p:sp>
          <p:nvSpPr>
            <p:cNvPr id="269" name="JSRH Series"/>
            <p:cNvSpPr/>
            <p:nvPr/>
          </p:nvSpPr>
          <p:spPr>
            <a:xfrm>
              <a:off x="4732566" y="1398951"/>
              <a:ext cx="1242748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 Series</a:t>
              </a:r>
            </a:p>
          </p:txBody>
        </p:sp>
        <p:sp>
          <p:nvSpPr>
            <p:cNvPr id="270" name="JSRHF Series"/>
            <p:cNvSpPr/>
            <p:nvPr/>
          </p:nvSpPr>
          <p:spPr>
            <a:xfrm>
              <a:off x="6220776" y="1398951"/>
              <a:ext cx="1367053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JSRHF Series</a:t>
              </a:r>
            </a:p>
          </p:txBody>
        </p:sp>
        <p:sp>
          <p:nvSpPr>
            <p:cNvPr id="271" name="JSRLF Series"/>
            <p:cNvSpPr/>
            <p:nvPr/>
          </p:nvSpPr>
          <p:spPr>
            <a:xfrm>
              <a:off x="7777812" y="1398951"/>
              <a:ext cx="1338904" cy="28852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JSRLF Series</a:t>
              </a:r>
            </a:p>
          </p:txBody>
        </p:sp>
        <p:sp>
          <p:nvSpPr>
            <p:cNvPr id="272" name="Mark 96AA Series"/>
            <p:cNvSpPr/>
            <p:nvPr/>
          </p:nvSpPr>
          <p:spPr>
            <a:xfrm>
              <a:off x="1386351" y="5126573"/>
              <a:ext cx="177813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96AA Series</a:t>
              </a:r>
            </a:p>
          </p:txBody>
        </p:sp>
        <p:sp>
          <p:nvSpPr>
            <p:cNvPr id="273" name="Mark 96C Series"/>
            <p:cNvSpPr/>
            <p:nvPr/>
          </p:nvSpPr>
          <p:spPr>
            <a:xfrm>
              <a:off x="3001762" y="5126573"/>
              <a:ext cx="1633233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96C Series</a:t>
              </a:r>
            </a:p>
          </p:txBody>
        </p:sp>
        <p:sp>
          <p:nvSpPr>
            <p:cNvPr id="274" name="Mark 978 Series"/>
            <p:cNvSpPr/>
            <p:nvPr/>
          </p:nvSpPr>
          <p:spPr>
            <a:xfrm>
              <a:off x="4556593" y="5126573"/>
              <a:ext cx="1594694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 Series</a:t>
              </a:r>
            </a:p>
          </p:txBody>
        </p:sp>
        <p:sp>
          <p:nvSpPr>
            <p:cNvPr id="275" name="Mark 978LFJD Series"/>
            <p:cNvSpPr/>
            <p:nvPr/>
          </p:nvSpPr>
          <p:spPr>
            <a:xfrm>
              <a:off x="5871757" y="5126573"/>
              <a:ext cx="2065091" cy="28852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8100" tIns="38100" rIns="38100" bIns="38100" numCol="1" anchor="ctr">
              <a:noAutofit/>
            </a:bodyPr>
            <a:lstStyle>
              <a:lvl1pPr>
                <a:lnSpc>
                  <a:spcPct val="130000"/>
                </a:lnSpc>
                <a:defRPr sz="1100" i="1">
                  <a:solidFill>
                    <a:srgbClr val="0069A6"/>
                  </a:solidFill>
                  <a:latin typeface="Gotham"/>
                  <a:ea typeface="Gotham"/>
                  <a:cs typeface="Gotham"/>
                  <a:sym typeface="Gotham"/>
                </a:defRPr>
              </a:lvl1pPr>
            </a:lstStyle>
            <a:p>
              <a:r>
                <a:t>Mark 978LFJD Series</a:t>
              </a:r>
            </a:p>
          </p:txBody>
        </p:sp>
      </p:grpSp>
      <p:sp>
        <p:nvSpPr>
          <p:cNvPr id="277" name="Diaphragm"/>
          <p:cNvSpPr/>
          <p:nvPr/>
        </p:nvSpPr>
        <p:spPr>
          <a:xfrm>
            <a:off x="6343875" y="1030007"/>
            <a:ext cx="161945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Diaphragm</a:t>
            </a:r>
          </a:p>
        </p:txBody>
      </p:sp>
      <p:sp>
        <p:nvSpPr>
          <p:cNvPr id="278" name="JorlonTM"/>
          <p:cNvSpPr/>
          <p:nvPr/>
        </p:nvSpPr>
        <p:spPr>
          <a:xfrm>
            <a:off x="5033067" y="1030007"/>
            <a:ext cx="1245524" cy="350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>
              <a:defRPr sz="2200">
                <a:solidFill>
                  <a:srgbClr val="0069A6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Jorlon</a:t>
            </a:r>
            <a:r>
              <a:rPr baseline="31999"/>
              <a:t>TM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-08.png" descr="image-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737" y="3000772"/>
            <a:ext cx="8290314" cy="6383787"/>
          </a:xfrm>
          <a:prstGeom prst="rect">
            <a:avLst/>
          </a:prstGeom>
          <a:ln w="3175">
            <a:miter lim="400000"/>
          </a:ln>
        </p:spPr>
      </p:pic>
      <p:sp>
        <p:nvSpPr>
          <p:cNvPr id="281" name="Slide Number"/>
          <p:cNvSpPr>
            <a:spLocks noGrp="1"/>
          </p:cNvSpPr>
          <p:nvPr>
            <p:ph type="sldNum" sz="quarter" idx="2"/>
          </p:nvPr>
        </p:nvSpPr>
        <p:spPr>
          <a:xfrm>
            <a:off x="12574841" y="9362232"/>
            <a:ext cx="25603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282" name="@steriflowvalve"/>
          <p:cNvSpPr/>
          <p:nvPr/>
        </p:nvSpPr>
        <p:spPr>
          <a:xfrm>
            <a:off x="8473491" y="4126325"/>
            <a:ext cx="2328800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@steriflowvalve</a:t>
            </a:r>
          </a:p>
        </p:txBody>
      </p:sp>
      <p:sp>
        <p:nvSpPr>
          <p:cNvPr id="283" name="steriflow valve"/>
          <p:cNvSpPr/>
          <p:nvPr/>
        </p:nvSpPr>
        <p:spPr>
          <a:xfrm>
            <a:off x="8473491" y="6488434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4" name="steriflow valve"/>
          <p:cNvSpPr/>
          <p:nvPr/>
        </p:nvSpPr>
        <p:spPr>
          <a:xfrm>
            <a:off x="8473491" y="5307380"/>
            <a:ext cx="2125346" cy="5461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3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steriflow valve</a:t>
            </a:r>
          </a:p>
        </p:txBody>
      </p:sp>
      <p:sp>
        <p:nvSpPr>
          <p:cNvPr id="285" name="check us out on social media"/>
          <p:cNvSpPr/>
          <p:nvPr/>
        </p:nvSpPr>
        <p:spPr>
          <a:xfrm>
            <a:off x="635000" y="486410"/>
            <a:ext cx="5313563" cy="37338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us out on social media</a:t>
            </a:r>
          </a:p>
        </p:txBody>
      </p:sp>
      <p:sp>
        <p:nvSpPr>
          <p:cNvPr id="286" name="Line"/>
          <p:cNvSpPr/>
          <p:nvPr/>
        </p:nvSpPr>
        <p:spPr>
          <a:xfrm>
            <a:off x="705862" y="42977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287" name="RIN_steriflow_PMS_NL.pdf" descr="RIN_steriflow_PMS_NL.pdf"/>
          <p:cNvPicPr>
            <a:picLocks noChangeAspect="1"/>
          </p:cNvPicPr>
          <p:nvPr/>
        </p:nvPicPr>
        <p:blipFill>
          <a:blip r:embed="rId3">
            <a:extLst/>
          </a:blip>
          <a:srcRect r="85401"/>
          <a:stretch>
            <a:fillRect/>
          </a:stretch>
        </p:blipFill>
        <p:spPr>
          <a:xfrm>
            <a:off x="6279193" y="7564792"/>
            <a:ext cx="421068" cy="424349"/>
          </a:xfrm>
          <a:prstGeom prst="rect">
            <a:avLst/>
          </a:prstGeom>
          <a:ln w="3175">
            <a:miter lim="400000"/>
          </a:ln>
        </p:spPr>
      </p:pic>
      <p:pic>
        <p:nvPicPr>
          <p:cNvPr id="288" name="image-09.png" descr="image-0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6855" y="3861767"/>
            <a:ext cx="1076078" cy="343732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ww.steriflowvalve.com"/>
          <p:cNvSpPr/>
          <p:nvPr/>
        </p:nvSpPr>
        <p:spPr>
          <a:xfrm>
            <a:off x="1006008" y="5216527"/>
            <a:ext cx="10992784" cy="1155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7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www.steriflowvalve.com</a:t>
            </a:r>
          </a:p>
        </p:txBody>
      </p:sp>
      <p:sp>
        <p:nvSpPr>
          <p:cNvPr id="291" name="513-533-5600"/>
          <p:cNvSpPr/>
          <p:nvPr/>
        </p:nvSpPr>
        <p:spPr>
          <a:xfrm>
            <a:off x="3614846" y="6306187"/>
            <a:ext cx="5775108" cy="8509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defRPr sz="5000">
                <a:solidFill>
                  <a:srgbClr val="8B9193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513-533-5600</a:t>
            </a:r>
          </a:p>
        </p:txBody>
      </p:sp>
      <p:sp>
        <p:nvSpPr>
          <p:cNvPr id="293" name="Rectangle"/>
          <p:cNvSpPr/>
          <p:nvPr/>
        </p:nvSpPr>
        <p:spPr>
          <a:xfrm>
            <a:off x="-35560" y="9230836"/>
            <a:ext cx="13075920" cy="538005"/>
          </a:xfrm>
          <a:prstGeom prst="rect">
            <a:avLst/>
          </a:prstGeom>
          <a:solidFill>
            <a:srgbClr val="0069A6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Rounded Rectangle"/>
          <p:cNvSpPr/>
          <p:nvPr/>
        </p:nvSpPr>
        <p:spPr>
          <a:xfrm>
            <a:off x="9875519" y="7777407"/>
            <a:ext cx="2720103" cy="1616711"/>
          </a:xfrm>
          <a:prstGeom prst="roundRect">
            <a:avLst>
              <a:gd name="adj" fmla="val 16522"/>
            </a:avLst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5" name="Rounded Rectangle"/>
          <p:cNvSpPr/>
          <p:nvPr/>
        </p:nvSpPr>
        <p:spPr>
          <a:xfrm>
            <a:off x="10000376" y="7886627"/>
            <a:ext cx="2470390" cy="1398271"/>
          </a:xfrm>
          <a:prstGeom prst="roundRect">
            <a:avLst>
              <a:gd name="adj" fmla="val 11283"/>
            </a:avLst>
          </a:prstGeom>
          <a:ln w="25400">
            <a:solidFill>
              <a:srgbClr val="019D4E"/>
            </a:solidFill>
            <a:custDash>
              <a:ds d="200000" sp="200000"/>
            </a:custDash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01BC71"/>
                </a:solidFill>
              </a:defRPr>
            </a:pPr>
            <a:endParaRPr/>
          </a:p>
        </p:txBody>
      </p:sp>
      <p:sp>
        <p:nvSpPr>
          <p:cNvPr id="296" name="check out our blog on our site!"/>
          <p:cNvSpPr/>
          <p:nvPr/>
        </p:nvSpPr>
        <p:spPr>
          <a:xfrm>
            <a:off x="10142244" y="8202222"/>
            <a:ext cx="2186654" cy="7670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>
              <a:lnSpc>
                <a:spcPct val="70000"/>
              </a:lnSpc>
              <a:defRPr sz="2600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check out our blog on our site!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166" y="1834512"/>
            <a:ext cx="3390669" cy="311988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5956" y="9362232"/>
            <a:ext cx="193803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52" name="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"/>
          <p:cNvSpPr/>
          <p:nvPr/>
        </p:nvSpPr>
        <p:spPr>
          <a:xfrm>
            <a:off x="1581659" y="6994212"/>
            <a:ext cx="9841482" cy="7965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Aseptic and reliable valve components are extremely important in the pharmaceutical industry. And because they see the most wear, automated control valve and regulator valve diaphragms are particularly vital. Without a reliable diaphragm, the dependability of your aseptic process could be in serious jeopardy.</a:t>
            </a:r>
          </a:p>
        </p:txBody>
      </p:sp>
      <p:sp>
        <p:nvSpPr>
          <p:cNvPr id="53" name="Shape"/>
          <p:cNvSpPr/>
          <p:nvPr/>
        </p:nvSpPr>
        <p:spPr>
          <a:xfrm rot="10879109">
            <a:off x="11096866" y="862334"/>
            <a:ext cx="1601220" cy="1903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4" name="Shape"/>
          <p:cNvSpPr/>
          <p:nvPr/>
        </p:nvSpPr>
        <p:spPr>
          <a:xfrm rot="79109">
            <a:off x="327035" y="4422780"/>
            <a:ext cx="1601220" cy="1903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80" y="0"/>
                </a:moveTo>
                <a:lnTo>
                  <a:pt x="1601" y="1070"/>
                </a:lnTo>
                <a:lnTo>
                  <a:pt x="5589" y="9706"/>
                </a:lnTo>
                <a:lnTo>
                  <a:pt x="0" y="18970"/>
                </a:lnTo>
                <a:lnTo>
                  <a:pt x="21600" y="21600"/>
                </a:lnTo>
                <a:lnTo>
                  <a:pt x="20380" y="0"/>
                </a:lnTo>
                <a:close/>
              </a:path>
            </a:pathLst>
          </a:custGeom>
          <a:solidFill>
            <a:srgbClr val="019D4E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55" name="Shape"/>
          <p:cNvSpPr/>
          <p:nvPr/>
        </p:nvSpPr>
        <p:spPr>
          <a:xfrm rot="79109">
            <a:off x="1983488" y="3138725"/>
            <a:ext cx="9113505" cy="959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003" y="21600"/>
                </a:moveTo>
                <a:lnTo>
                  <a:pt x="21600" y="8640"/>
                </a:lnTo>
                <a:lnTo>
                  <a:pt x="16597" y="0"/>
                </a:lnTo>
                <a:lnTo>
                  <a:pt x="0" y="12960"/>
                </a:lnTo>
                <a:lnTo>
                  <a:pt x="5003" y="21600"/>
                </a:lnTo>
                <a:close/>
              </a:path>
            </a:pathLst>
          </a:custGeom>
          <a:solidFill>
            <a:srgbClr val="019D4E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Shape"/>
          <p:cNvSpPr/>
          <p:nvPr/>
        </p:nvSpPr>
        <p:spPr>
          <a:xfrm rot="79109">
            <a:off x="2012139" y="1032559"/>
            <a:ext cx="9497307" cy="26866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"/>
          <p:cNvSpPr/>
          <p:nvPr/>
        </p:nvSpPr>
        <p:spPr>
          <a:xfrm rot="79109">
            <a:off x="1571035" y="3517781"/>
            <a:ext cx="9497307" cy="26866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6171"/>
                </a:moveTo>
                <a:lnTo>
                  <a:pt x="21600" y="0"/>
                </a:lnTo>
                <a:lnTo>
                  <a:pt x="21600" y="15429"/>
                </a:lnTo>
                <a:lnTo>
                  <a:pt x="0" y="21600"/>
                </a:lnTo>
                <a:lnTo>
                  <a:pt x="0" y="6171"/>
                </a:lnTo>
                <a:close/>
              </a:path>
            </a:pathLst>
          </a:cu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Guaranteed"/>
          <p:cNvSpPr/>
          <p:nvPr/>
        </p:nvSpPr>
        <p:spPr>
          <a:xfrm rot="21410237">
            <a:off x="2150691" y="1464545"/>
            <a:ext cx="9153378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Guaranteed</a:t>
            </a:r>
          </a:p>
        </p:txBody>
      </p:sp>
      <p:sp>
        <p:nvSpPr>
          <p:cNvPr id="59" name="for life"/>
          <p:cNvSpPr/>
          <p:nvPr/>
        </p:nvSpPr>
        <p:spPr>
          <a:xfrm rot="21410237">
            <a:off x="2442095" y="3952429"/>
            <a:ext cx="8176393" cy="17843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/>
          <a:lstStyle>
            <a:lvl1pPr>
              <a:lnSpc>
                <a:spcPct val="70000"/>
              </a:lnSpc>
              <a:defRPr sz="12000" spc="1199">
                <a:solidFill>
                  <a:srgbClr val="FFFFFF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for life</a:t>
            </a:r>
          </a:p>
        </p:txBody>
      </p:sp>
      <p:sp>
        <p:nvSpPr>
          <p:cNvPr id="60" name="Triangle"/>
          <p:cNvSpPr/>
          <p:nvPr/>
        </p:nvSpPr>
        <p:spPr>
          <a:xfrm>
            <a:off x="11128176" y="850979"/>
            <a:ext cx="409745" cy="3127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0124"/>
                </a:lnTo>
                <a:lnTo>
                  <a:pt x="111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61" name="Triangle"/>
          <p:cNvSpPr/>
          <p:nvPr/>
        </p:nvSpPr>
        <p:spPr>
          <a:xfrm>
            <a:off x="1537952" y="6073763"/>
            <a:ext cx="360029" cy="265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91"/>
                </a:moveTo>
                <a:lnTo>
                  <a:pt x="21600" y="21600"/>
                </a:lnTo>
                <a:lnTo>
                  <a:pt x="21586" y="0"/>
                </a:lnTo>
                <a:lnTo>
                  <a:pt x="0" y="1791"/>
                </a:lnTo>
                <a:close/>
              </a:path>
            </a:pathLst>
          </a:custGeom>
          <a:solidFill>
            <a:srgbClr val="01934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-11.png" descr="image-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786" y="4140621"/>
            <a:ext cx="11959096" cy="4416675"/>
          </a:xfrm>
          <a:prstGeom prst="rect">
            <a:avLst/>
          </a:prstGeom>
          <a:ln w="3175">
            <a:miter lim="400000"/>
          </a:ln>
        </p:spPr>
      </p:pic>
      <p:sp>
        <p:nvSpPr>
          <p:cNvPr id="64" name="Circle"/>
          <p:cNvSpPr/>
          <p:nvPr/>
        </p:nvSpPr>
        <p:spPr>
          <a:xfrm>
            <a:off x="10534429" y="6801851"/>
            <a:ext cx="1722350" cy="1722349"/>
          </a:xfrm>
          <a:prstGeom prst="ellipse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5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178" y="9362232"/>
            <a:ext cx="197359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6" name="Unscheduled shutdowns can result in 2 weeks to a month of downtime — no production!"/>
          <p:cNvSpPr/>
          <p:nvPr/>
        </p:nvSpPr>
        <p:spPr>
          <a:xfrm>
            <a:off x="2443105" y="2392446"/>
            <a:ext cx="8118590" cy="2565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lnSpc>
                <a:spcPct val="130000"/>
              </a:lnSpc>
              <a:defRPr sz="14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Unscheduled shutdowns can result in 2 weeks to a month of downtime — no production!</a:t>
            </a:r>
          </a:p>
        </p:txBody>
      </p:sp>
      <p:sp>
        <p:nvSpPr>
          <p:cNvPr id="67" name="2-4…"/>
          <p:cNvSpPr/>
          <p:nvPr/>
        </p:nvSpPr>
        <p:spPr>
          <a:xfrm>
            <a:off x="10649608" y="7196682"/>
            <a:ext cx="1491992" cy="932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lnSpc>
                <a:spcPct val="7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2-4</a:t>
            </a:r>
          </a:p>
          <a:p>
            <a:pPr>
              <a:lnSpc>
                <a:spcPct val="90000"/>
              </a:lnSpc>
              <a:defRPr sz="28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WEEKS</a:t>
            </a:r>
          </a:p>
          <a:p>
            <a:pPr>
              <a:lnSpc>
                <a:spcPct val="150000"/>
              </a:lnSpc>
              <a:defRPr sz="11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OF DOWNTIME</a:t>
            </a:r>
          </a:p>
        </p:txBody>
      </p:sp>
      <p:sp>
        <p:nvSpPr>
          <p:cNvPr id="68" name="THE COST OF FAILURE"/>
          <p:cNvSpPr/>
          <p:nvPr/>
        </p:nvSpPr>
        <p:spPr>
          <a:xfrm>
            <a:off x="2217731" y="835589"/>
            <a:ext cx="8569338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THE COST OF FAILURE</a:t>
            </a:r>
          </a:p>
        </p:txBody>
      </p:sp>
      <p:sp>
        <p:nvSpPr>
          <p:cNvPr id="69" name="A catastrophic diaphragm failure will distribute pieces of the diaphragm throughout the aseptic piping system to all points downstream of the valve, putting final drug substance quality at risk."/>
          <p:cNvSpPr/>
          <p:nvPr/>
        </p:nvSpPr>
        <p:spPr>
          <a:xfrm>
            <a:off x="538068" y="4066399"/>
            <a:ext cx="3264817" cy="13360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A catastrophic diaphragm failure will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distribute pieces of the diaphragm throughout the aseptic piping system</a:t>
            </a:r>
            <a:r>
              <a:t> to all points downstream of the valve, putting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final drug substance quality at risk.  </a:t>
            </a:r>
          </a:p>
        </p:txBody>
      </p:sp>
      <p:sp>
        <p:nvSpPr>
          <p:cNvPr id="70" name="Depending on time of failure, valve location in the product train, and contaminant dispersion, the batch history must be audited to determine the extent of contamination over production time."/>
          <p:cNvSpPr/>
          <p:nvPr/>
        </p:nvSpPr>
        <p:spPr>
          <a:xfrm>
            <a:off x="7865948" y="4253779"/>
            <a:ext cx="3096080" cy="15519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Depending on time of failure, valve location in the product train, and contaminant dispersion, the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batch history must be audited</a:t>
            </a:r>
            <a:r>
              <a:t> to determine the extent of contamination over production time.</a:t>
            </a:r>
          </a:p>
        </p:txBody>
      </p:sp>
      <p:sp>
        <p:nvSpPr>
          <p:cNvPr id="71" name="Drug batch(es) may be destroyed."/>
          <p:cNvSpPr/>
          <p:nvPr/>
        </p:nvSpPr>
        <p:spPr>
          <a:xfrm>
            <a:off x="5995351" y="5751579"/>
            <a:ext cx="1395967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Drug batch(es) may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destroyed</a:t>
            </a:r>
            <a:r>
              <a:t>.</a:t>
            </a:r>
          </a:p>
        </p:txBody>
      </p:sp>
      <p:sp>
        <p:nvSpPr>
          <p:cNvPr id="72" name="Complete processing systems must be shut down."/>
          <p:cNvSpPr/>
          <p:nvPr/>
        </p:nvSpPr>
        <p:spPr>
          <a:xfrm>
            <a:off x="1292401" y="6356303"/>
            <a:ext cx="1491992" cy="9042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Complete processing systems must be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shut down.</a:t>
            </a:r>
          </a:p>
        </p:txBody>
      </p:sp>
      <p:sp>
        <p:nvSpPr>
          <p:cNvPr id="73" name="The extent of particulate contamination must be determined."/>
          <p:cNvSpPr/>
          <p:nvPr/>
        </p:nvSpPr>
        <p:spPr>
          <a:xfrm>
            <a:off x="3566356" y="7450935"/>
            <a:ext cx="2335052" cy="688341"/>
          </a:xfrm>
          <a:prstGeom prst="rect">
            <a:avLst/>
          </a:prstGeom>
          <a:solidFill>
            <a:srgbClr val="F8F8F8"/>
          </a:solidFill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1400" i="1">
                <a:solidFill>
                  <a:srgbClr val="4F5858"/>
                </a:solidFill>
                <a:latin typeface="Gotham"/>
                <a:ea typeface="Gotham"/>
                <a:cs typeface="Gotham"/>
                <a:sym typeface="Gotham"/>
              </a:defRPr>
            </a:pPr>
            <a:r>
              <a:t>The extent of particulate </a:t>
            </a:r>
            <a:r>
              <a:rPr>
                <a:latin typeface="Gotham Medium"/>
                <a:ea typeface="Gotham Medium"/>
                <a:cs typeface="Gotham Medium"/>
                <a:sym typeface="Gotham Medium"/>
              </a:rPr>
              <a:t>contamination</a:t>
            </a:r>
            <a:r>
              <a:t> must be determined.</a:t>
            </a:r>
          </a:p>
        </p:txBody>
      </p:sp>
      <p:sp>
        <p:nvSpPr>
          <p:cNvPr id="74" name="Line"/>
          <p:cNvSpPr/>
          <p:nvPr/>
        </p:nvSpPr>
        <p:spPr>
          <a:xfrm>
            <a:off x="5490271" y="2939181"/>
            <a:ext cx="2024258" cy="1"/>
          </a:xfrm>
          <a:prstGeom prst="line">
            <a:avLst/>
          </a:prstGeom>
          <a:ln w="254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JorlonTM  is a structurally modiﬁed, non-laminated, pure PTFE diaphragm material that provides a sterile barrier between the process and outside environment, and increases the life of your control valves and regulators."/>
          <p:cNvSpPr/>
          <p:nvPr/>
        </p:nvSpPr>
        <p:spPr>
          <a:xfrm>
            <a:off x="635000" y="3940246"/>
            <a:ext cx="3702709" cy="15163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 is a structurally modiﬁed,</a:t>
            </a:r>
            <a:br/>
            <a:r>
              <a:t>non-laminated, pure PTFE diaphragm material that provides a sterile barrier between the process and outside environment, and increases the life of your control valves and regulators.</a:t>
            </a:r>
          </a:p>
        </p:txBody>
      </p:sp>
      <p:sp>
        <p:nvSpPr>
          <p:cNvPr id="77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78" name="Slide Number"/>
          <p:cNvSpPr>
            <a:spLocks noGrp="1"/>
          </p:cNvSpPr>
          <p:nvPr>
            <p:ph type="sldNum" sz="quarter" idx="2"/>
          </p:nvPr>
        </p:nvSpPr>
        <p:spPr>
          <a:xfrm>
            <a:off x="12599377" y="9362232"/>
            <a:ext cx="20696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79" name="Line"/>
          <p:cNvSpPr/>
          <p:nvPr/>
        </p:nvSpPr>
        <p:spPr>
          <a:xfrm flipV="1">
            <a:off x="12536170" y="9396868"/>
            <a:ext cx="1" cy="208224"/>
          </a:xfrm>
          <a:prstGeom prst="line">
            <a:avLst/>
          </a:prstGeom>
          <a:ln w="3175">
            <a:solidFill>
              <a:srgbClr val="8B9193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80" name="What can you do to prevent this?"/>
          <p:cNvSpPr/>
          <p:nvPr/>
        </p:nvSpPr>
        <p:spPr>
          <a:xfrm>
            <a:off x="635000" y="508000"/>
            <a:ext cx="7071250" cy="26670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What can you do to prevent this?</a:t>
            </a:r>
          </a:p>
        </p:txBody>
      </p:sp>
      <p:sp>
        <p:nvSpPr>
          <p:cNvPr id="8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82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00000">
            <a:off x="9666205" y="248076"/>
            <a:ext cx="4388312" cy="1285206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"/>
          <p:cNvSpPr/>
          <p:nvPr/>
        </p:nvSpPr>
        <p:spPr>
          <a:xfrm>
            <a:off x="2183902" y="4642889"/>
            <a:ext cx="2143458" cy="915755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5" name="Rectangle"/>
          <p:cNvSpPr/>
          <p:nvPr/>
        </p:nvSpPr>
        <p:spPr>
          <a:xfrm>
            <a:off x="2183902" y="6125963"/>
            <a:ext cx="8658787" cy="915754"/>
          </a:xfrm>
          <a:prstGeom prst="rect">
            <a:avLst/>
          </a:prstGeom>
          <a:solidFill>
            <a:srgbClr val="01BC71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4622" y="9362232"/>
            <a:ext cx="1964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87" name="3-12 months"/>
          <p:cNvSpPr/>
          <p:nvPr/>
        </p:nvSpPr>
        <p:spPr>
          <a:xfrm>
            <a:off x="2279259" y="4907566"/>
            <a:ext cx="1954582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3-12 months</a:t>
            </a:r>
          </a:p>
        </p:txBody>
      </p:sp>
      <p:sp>
        <p:nvSpPr>
          <p:cNvPr id="88" name="4 years*"/>
          <p:cNvSpPr/>
          <p:nvPr/>
        </p:nvSpPr>
        <p:spPr>
          <a:xfrm>
            <a:off x="9306601" y="6416039"/>
            <a:ext cx="1342848" cy="383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2400" b="1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defRPr>
            </a:lvl1pPr>
          </a:lstStyle>
          <a:p>
            <a:r>
              <a:t>4 years*</a:t>
            </a:r>
          </a:p>
        </p:txBody>
      </p:sp>
      <p:sp>
        <p:nvSpPr>
          <p:cNvPr id="89" name="YEARS"/>
          <p:cNvSpPr/>
          <p:nvPr/>
        </p:nvSpPr>
        <p:spPr>
          <a:xfrm>
            <a:off x="6098387" y="7867526"/>
            <a:ext cx="8080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YEARS</a:t>
            </a:r>
          </a:p>
        </p:txBody>
      </p:sp>
      <p:sp>
        <p:nvSpPr>
          <p:cNvPr id="90" name="*Customer’s reliability engineer believes he can extend the change-out timeline to 7 years."/>
          <p:cNvSpPr/>
          <p:nvPr/>
        </p:nvSpPr>
        <p:spPr>
          <a:xfrm>
            <a:off x="8347598" y="8652873"/>
            <a:ext cx="4254231" cy="4724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sz="1400">
                <a:solidFill>
                  <a:srgbClr val="0069A6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*Customer’s reliability engineer believes he can extend the change-out timeline to 7 years.</a:t>
            </a:r>
          </a:p>
        </p:txBody>
      </p:sp>
      <p:sp>
        <p:nvSpPr>
          <p:cNvPr id="91" name="change-out timeline"/>
          <p:cNvSpPr/>
          <p:nvPr/>
        </p:nvSpPr>
        <p:spPr>
          <a:xfrm>
            <a:off x="635000" y="508000"/>
            <a:ext cx="541065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change-out timeline</a:t>
            </a:r>
          </a:p>
        </p:txBody>
      </p:sp>
      <p:sp>
        <p:nvSpPr>
          <p:cNvPr id="92" name="Mark 978 JorlonTM Diaphragm"/>
          <p:cNvSpPr/>
          <p:nvPr/>
        </p:nvSpPr>
        <p:spPr>
          <a:xfrm>
            <a:off x="2156094" y="5854002"/>
            <a:ext cx="2749797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Jorlon</a:t>
            </a:r>
            <a:r>
              <a:rPr baseline="31999"/>
              <a:t>TM</a:t>
            </a:r>
            <a:r>
              <a:t> Diaphragm</a:t>
            </a:r>
          </a:p>
        </p:txBody>
      </p:sp>
      <p:sp>
        <p:nvSpPr>
          <p:cNvPr id="93" name="Conventional laminate diaphragms"/>
          <p:cNvSpPr/>
          <p:nvPr/>
        </p:nvSpPr>
        <p:spPr>
          <a:xfrm>
            <a:off x="2156094" y="4351592"/>
            <a:ext cx="3194000" cy="2565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Conventional laminate diaphragms</a:t>
            </a:r>
          </a:p>
        </p:txBody>
      </p:sp>
      <p:sp>
        <p:nvSpPr>
          <p:cNvPr id="9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5" name="Line"/>
          <p:cNvSpPr/>
          <p:nvPr/>
        </p:nvSpPr>
        <p:spPr>
          <a:xfrm>
            <a:off x="2171281" y="7333553"/>
            <a:ext cx="8684029" cy="1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6" name="Line"/>
          <p:cNvSpPr/>
          <p:nvPr/>
        </p:nvSpPr>
        <p:spPr>
          <a:xfrm>
            <a:off x="2174576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7" name="Line"/>
          <p:cNvSpPr/>
          <p:nvPr/>
        </p:nvSpPr>
        <p:spPr>
          <a:xfrm>
            <a:off x="4343591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8" name="Line"/>
          <p:cNvSpPr/>
          <p:nvPr/>
        </p:nvSpPr>
        <p:spPr>
          <a:xfrm>
            <a:off x="6512605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99" name="Line"/>
          <p:cNvSpPr/>
          <p:nvPr/>
        </p:nvSpPr>
        <p:spPr>
          <a:xfrm>
            <a:off x="8681619" y="7233223"/>
            <a:ext cx="1" cy="208223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0" name="Line"/>
          <p:cNvSpPr/>
          <p:nvPr/>
        </p:nvSpPr>
        <p:spPr>
          <a:xfrm>
            <a:off x="10850633" y="7254052"/>
            <a:ext cx="1" cy="208224"/>
          </a:xfrm>
          <a:prstGeom prst="line">
            <a:avLst/>
          </a:prstGeom>
          <a:ln w="12700">
            <a:solidFill>
              <a:srgbClr val="4F5858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01" name="2"/>
          <p:cNvSpPr/>
          <p:nvPr/>
        </p:nvSpPr>
        <p:spPr>
          <a:xfrm>
            <a:off x="6398006" y="7526470"/>
            <a:ext cx="208789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2</a:t>
            </a:r>
          </a:p>
        </p:txBody>
      </p:sp>
      <p:sp>
        <p:nvSpPr>
          <p:cNvPr id="102" name="1"/>
          <p:cNvSpPr/>
          <p:nvPr/>
        </p:nvSpPr>
        <p:spPr>
          <a:xfrm>
            <a:off x="4267137" y="7526470"/>
            <a:ext cx="1569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1</a:t>
            </a:r>
          </a:p>
        </p:txBody>
      </p:sp>
      <p:sp>
        <p:nvSpPr>
          <p:cNvPr id="103" name="0"/>
          <p:cNvSpPr/>
          <p:nvPr/>
        </p:nvSpPr>
        <p:spPr>
          <a:xfrm>
            <a:off x="2057990" y="7526470"/>
            <a:ext cx="23317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0</a:t>
            </a:r>
          </a:p>
        </p:txBody>
      </p:sp>
      <p:sp>
        <p:nvSpPr>
          <p:cNvPr id="104" name="3"/>
          <p:cNvSpPr/>
          <p:nvPr/>
        </p:nvSpPr>
        <p:spPr>
          <a:xfrm>
            <a:off x="8554782" y="7526470"/>
            <a:ext cx="212853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3</a:t>
            </a:r>
          </a:p>
        </p:txBody>
      </p:sp>
      <p:sp>
        <p:nvSpPr>
          <p:cNvPr id="105" name="4"/>
          <p:cNvSpPr/>
          <p:nvPr/>
        </p:nvSpPr>
        <p:spPr>
          <a:xfrm>
            <a:off x="10738721" y="7526470"/>
            <a:ext cx="223826" cy="2768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lnSpc>
                <a:spcPct val="130000"/>
              </a:lnSpc>
              <a:defRPr sz="1600">
                <a:solidFill>
                  <a:srgbClr val="4F5858"/>
                </a:solidFill>
                <a:latin typeface="Gotham Light"/>
                <a:ea typeface="Gotham Light"/>
                <a:cs typeface="Gotham Light"/>
                <a:sym typeface="Gotham Light"/>
              </a:defRPr>
            </a:lvl1pPr>
          </a:lstStyle>
          <a:p>
            <a:r>
              <a:t>4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08" name="PTFE is formed in a proprietary process to create a solid diaphragm. The product is thoroughly tested for durability, making sure you get the best results possible.…"/>
          <p:cNvSpPr/>
          <p:nvPr/>
        </p:nvSpPr>
        <p:spPr>
          <a:xfrm>
            <a:off x="6346852" y="3937518"/>
            <a:ext cx="5440601" cy="1336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PTFE is formed in a proprietary process to create a solid diaphragm. The product is thoroughly tested for durability, making sure you get the best results possible.</a:t>
            </a:r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3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is warranted for a lifetime of use on:</a:t>
            </a:r>
          </a:p>
        </p:txBody>
      </p:sp>
      <p:sp>
        <p:nvSpPr>
          <p:cNvPr id="109" name="Mark 95 BPRVs…"/>
          <p:cNvSpPr/>
          <p:nvPr/>
        </p:nvSpPr>
        <p:spPr>
          <a:xfrm>
            <a:off x="6976615" y="5523877"/>
            <a:ext cx="2631557" cy="25252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 BPRVs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95AA PBRVs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96AA PRVs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Mark 978 Control Valves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JSHM Hand Metering Valve</a:t>
            </a:r>
          </a:p>
          <a:p>
            <a:pPr algn="l">
              <a:lnSpc>
                <a:spcPct val="16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J-Series Gas Regulators</a:t>
            </a:r>
          </a:p>
        </p:txBody>
      </p:sp>
      <p:sp>
        <p:nvSpPr>
          <p:cNvPr id="110" name="how it’s made"/>
          <p:cNvSpPr/>
          <p:nvPr/>
        </p:nvSpPr>
        <p:spPr>
          <a:xfrm>
            <a:off x="635000" y="508000"/>
            <a:ext cx="498609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how it’s made</a:t>
            </a:r>
          </a:p>
        </p:txBody>
      </p:sp>
      <p:sp>
        <p:nvSpPr>
          <p:cNvPr id="111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2" name="Line"/>
          <p:cNvSpPr/>
          <p:nvPr/>
        </p:nvSpPr>
        <p:spPr>
          <a:xfrm>
            <a:off x="6699687" y="5529103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3" name="Line"/>
          <p:cNvSpPr/>
          <p:nvPr/>
        </p:nvSpPr>
        <p:spPr>
          <a:xfrm>
            <a:off x="6699687" y="5851268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4" name="Line"/>
          <p:cNvSpPr/>
          <p:nvPr/>
        </p:nvSpPr>
        <p:spPr>
          <a:xfrm>
            <a:off x="6699687" y="6173434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5" name="Line"/>
          <p:cNvSpPr/>
          <p:nvPr/>
        </p:nvSpPr>
        <p:spPr>
          <a:xfrm>
            <a:off x="6699687" y="6495599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6" name="Line"/>
          <p:cNvSpPr/>
          <p:nvPr/>
        </p:nvSpPr>
        <p:spPr>
          <a:xfrm>
            <a:off x="6699687" y="681776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7" name="Line"/>
          <p:cNvSpPr/>
          <p:nvPr/>
        </p:nvSpPr>
        <p:spPr>
          <a:xfrm>
            <a:off x="6699687" y="7139930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8" name="Line"/>
          <p:cNvSpPr/>
          <p:nvPr/>
        </p:nvSpPr>
        <p:spPr>
          <a:xfrm>
            <a:off x="6699687" y="7784261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19" name="Line"/>
          <p:cNvSpPr/>
          <p:nvPr/>
        </p:nvSpPr>
        <p:spPr>
          <a:xfrm>
            <a:off x="6699687" y="7462095"/>
            <a:ext cx="219368" cy="200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381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pic>
        <p:nvPicPr>
          <p:cNvPr id="120" name="image-07.png" descr="image-0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94713" y="3461913"/>
            <a:ext cx="6029781" cy="794799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6222" y="9362232"/>
            <a:ext cx="193270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23" name="product applications"/>
          <p:cNvSpPr/>
          <p:nvPr/>
        </p:nvSpPr>
        <p:spPr>
          <a:xfrm>
            <a:off x="635000" y="508000"/>
            <a:ext cx="5966909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product applications</a:t>
            </a:r>
          </a:p>
        </p:txBody>
      </p:sp>
      <p:sp>
        <p:nvSpPr>
          <p:cNvPr id="124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25" name="WFI"/>
          <p:cNvSpPr/>
          <p:nvPr/>
        </p:nvSpPr>
        <p:spPr>
          <a:xfrm>
            <a:off x="1956159" y="7344942"/>
            <a:ext cx="363475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WFI</a:t>
            </a:r>
          </a:p>
        </p:txBody>
      </p:sp>
      <p:sp>
        <p:nvSpPr>
          <p:cNvPr id="126" name="Clean steam"/>
          <p:cNvSpPr/>
          <p:nvPr/>
        </p:nvSpPr>
        <p:spPr>
          <a:xfrm>
            <a:off x="1316361" y="6313702"/>
            <a:ext cx="113030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steam</a:t>
            </a:r>
          </a:p>
        </p:txBody>
      </p:sp>
      <p:sp>
        <p:nvSpPr>
          <p:cNvPr id="127" name="CIP fluid"/>
          <p:cNvSpPr/>
          <p:nvPr/>
        </p:nvSpPr>
        <p:spPr>
          <a:xfrm>
            <a:off x="10805219" y="6318362"/>
            <a:ext cx="770891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CIP fluid</a:t>
            </a:r>
          </a:p>
        </p:txBody>
      </p:sp>
      <p:sp>
        <p:nvSpPr>
          <p:cNvPr id="128" name="Final process fluids"/>
          <p:cNvSpPr/>
          <p:nvPr/>
        </p:nvSpPr>
        <p:spPr>
          <a:xfrm>
            <a:off x="1806043" y="4127904"/>
            <a:ext cx="176631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Final process fluids</a:t>
            </a:r>
          </a:p>
        </p:txBody>
      </p:sp>
      <p:sp>
        <p:nvSpPr>
          <p:cNvPr id="129" name="Cryogenic liquids"/>
          <p:cNvSpPr/>
          <p:nvPr/>
        </p:nvSpPr>
        <p:spPr>
          <a:xfrm>
            <a:off x="9617089" y="4117744"/>
            <a:ext cx="150850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Cryogenic liquids</a:t>
            </a:r>
          </a:p>
        </p:txBody>
      </p:sp>
      <p:sp>
        <p:nvSpPr>
          <p:cNvPr id="130" name="Clean compressed air and gas"/>
          <p:cNvSpPr/>
          <p:nvPr/>
        </p:nvSpPr>
        <p:spPr>
          <a:xfrm>
            <a:off x="9207792" y="7131583"/>
            <a:ext cx="1747739" cy="5943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Clean compressed air and gas</a:t>
            </a:r>
          </a:p>
        </p:txBody>
      </p:sp>
      <p:sp>
        <p:nvSpPr>
          <p:cNvPr id="131" name="Buffer"/>
          <p:cNvSpPr/>
          <p:nvPr/>
        </p:nvSpPr>
        <p:spPr>
          <a:xfrm>
            <a:off x="10805219" y="5191391"/>
            <a:ext cx="651003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r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Buffer</a:t>
            </a:r>
          </a:p>
        </p:txBody>
      </p:sp>
      <p:sp>
        <p:nvSpPr>
          <p:cNvPr id="132" name="Intermediates"/>
          <p:cNvSpPr/>
          <p:nvPr/>
        </p:nvSpPr>
        <p:spPr>
          <a:xfrm>
            <a:off x="1383320" y="5191390"/>
            <a:ext cx="1255777" cy="381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b">
            <a:spAutoFit/>
          </a:bodyPr>
          <a:lstStyle>
            <a:lvl1pPr algn="l">
              <a:lnSpc>
                <a:spcPct val="70000"/>
              </a:lnSpc>
              <a:defRPr sz="20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Intermediates</a:t>
            </a:r>
          </a:p>
        </p:txBody>
      </p:sp>
      <p:pic>
        <p:nvPicPr>
          <p:cNvPr id="133" name="image-10.png" descr="image-10.png"/>
          <p:cNvPicPr>
            <a:picLocks noChangeAspect="1"/>
          </p:cNvPicPr>
          <p:nvPr/>
        </p:nvPicPr>
        <p:blipFill>
          <a:blip r:embed="rId2">
            <a:extLst/>
          </a:blip>
          <a:srcRect l="10019" t="46628" r="51015" b="10882"/>
          <a:stretch>
            <a:fillRect/>
          </a:stretch>
        </p:blipFill>
        <p:spPr>
          <a:xfrm>
            <a:off x="3572360" y="2853580"/>
            <a:ext cx="5859938" cy="6389829"/>
          </a:xfrm>
          <a:prstGeom prst="rect">
            <a:avLst/>
          </a:prstGeom>
          <a:ln w="3175">
            <a:miter lim="400000"/>
          </a:ln>
        </p:spPr>
      </p:pic>
      <p:sp>
        <p:nvSpPr>
          <p:cNvPr id="134" name="Line"/>
          <p:cNvSpPr/>
          <p:nvPr/>
        </p:nvSpPr>
        <p:spPr>
          <a:xfrm>
            <a:off x="893571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5" name="Line"/>
          <p:cNvSpPr/>
          <p:nvPr/>
        </p:nvSpPr>
        <p:spPr>
          <a:xfrm>
            <a:off x="9271000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6" name="Line"/>
          <p:cNvSpPr/>
          <p:nvPr/>
        </p:nvSpPr>
        <p:spPr>
          <a:xfrm>
            <a:off x="9392920" y="6696174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7" name="Line"/>
          <p:cNvSpPr/>
          <p:nvPr/>
        </p:nvSpPr>
        <p:spPr>
          <a:xfrm>
            <a:off x="8559799" y="7725943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8" name="Line"/>
          <p:cNvSpPr/>
          <p:nvPr/>
        </p:nvSpPr>
        <p:spPr>
          <a:xfrm>
            <a:off x="1894840" y="7725943"/>
            <a:ext cx="2185369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39" name="Line"/>
          <p:cNvSpPr/>
          <p:nvPr/>
        </p:nvSpPr>
        <p:spPr>
          <a:xfrm>
            <a:off x="1308779" y="669617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0" name="Line"/>
          <p:cNvSpPr/>
          <p:nvPr/>
        </p:nvSpPr>
        <p:spPr>
          <a:xfrm>
            <a:off x="1308779" y="5576462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1" name="Line"/>
          <p:cNvSpPr/>
          <p:nvPr/>
        </p:nvSpPr>
        <p:spPr>
          <a:xfrm>
            <a:off x="1786299" y="4508904"/>
            <a:ext cx="2185370" cy="1"/>
          </a:xfrm>
          <a:prstGeom prst="line">
            <a:avLst/>
          </a:prstGeom>
          <a:ln w="25400">
            <a:solidFill>
              <a:srgbClr val="BFC8CA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2400" y="9362232"/>
            <a:ext cx="200915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44" name="JorlonTM reduces the need for excessive preventive maintenance.…"/>
          <p:cNvSpPr/>
          <p:nvPr/>
        </p:nvSpPr>
        <p:spPr>
          <a:xfrm>
            <a:off x="635000" y="3936860"/>
            <a:ext cx="3568918" cy="12644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reduces the need for excessive preventive maintenance.</a:t>
            </a:r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endParaRPr/>
          </a:p>
          <a:p>
            <a:pPr algn="l">
              <a:lnSpc>
                <a:spcPct val="120000"/>
              </a:lnSpc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A customer with a 200+ regulator population reported a</a:t>
            </a:r>
          </a:p>
        </p:txBody>
      </p:sp>
      <p:sp>
        <p:nvSpPr>
          <p:cNvPr id="145" name="maintenance"/>
          <p:cNvSpPr/>
          <p:nvPr/>
        </p:nvSpPr>
        <p:spPr>
          <a:xfrm>
            <a:off x="635000" y="1553210"/>
            <a:ext cx="6161073" cy="1600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maintenance</a:t>
            </a:r>
          </a:p>
        </p:txBody>
      </p:sp>
      <p:sp>
        <p:nvSpPr>
          <p:cNvPr id="146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47" name="9-year period without a single regulator maintenance event."/>
          <p:cNvSpPr/>
          <p:nvPr/>
        </p:nvSpPr>
        <p:spPr>
          <a:xfrm>
            <a:off x="635000" y="5308628"/>
            <a:ext cx="4311356" cy="20015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lnSpc>
                <a:spcPct val="80000"/>
              </a:lnSpc>
              <a:defRPr sz="2000">
                <a:solidFill>
                  <a:srgbClr val="01BC71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rPr sz="7500">
                <a:latin typeface="Bebas Neue Regular"/>
                <a:ea typeface="Bebas Neue Regular"/>
                <a:cs typeface="Bebas Neue Regular"/>
                <a:sym typeface="Bebas Neue Regular"/>
              </a:rPr>
              <a:t>9-year period</a:t>
            </a:r>
            <a:r>
              <a:t/>
            </a:r>
            <a:br/>
            <a:r>
              <a:rPr sz="3500">
                <a:latin typeface="Bebas Neue Regular"/>
                <a:ea typeface="Bebas Neue Regular"/>
                <a:cs typeface="Bebas Neue Regular"/>
                <a:sym typeface="Bebas Neue Regular"/>
              </a:rPr>
              <a:t>without a single regulator maintenance event.</a:t>
            </a:r>
          </a:p>
        </p:txBody>
      </p:sp>
      <p:pic>
        <p:nvPicPr>
          <p:cNvPr id="148" name="image-06.png" descr="image-0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6591" y="3303144"/>
            <a:ext cx="6677250" cy="667725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-03.png" descr="image-0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1361" y="3895221"/>
            <a:ext cx="5362266" cy="5362266"/>
          </a:xfrm>
          <a:prstGeom prst="rect">
            <a:avLst/>
          </a:prstGeom>
          <a:ln w="3175">
            <a:miter lim="400000"/>
          </a:ln>
        </p:spPr>
      </p:pic>
      <p:sp>
        <p:nvSpPr>
          <p:cNvPr id="151" name="Slide Number"/>
          <p:cNvSpPr>
            <a:spLocks noGrp="1"/>
          </p:cNvSpPr>
          <p:nvPr>
            <p:ph type="sldNum" sz="quarter" idx="2"/>
          </p:nvPr>
        </p:nvSpPr>
        <p:spPr>
          <a:xfrm>
            <a:off x="12601333" y="9362232"/>
            <a:ext cx="203048" cy="2565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52" name="Successfully tested on a variety of Steriflow valves on 45 psig (3 bar) continuous steam service to over"/>
          <p:cNvSpPr/>
          <p:nvPr/>
        </p:nvSpPr>
        <p:spPr>
          <a:xfrm>
            <a:off x="640640" y="4621530"/>
            <a:ext cx="3653982" cy="68834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Successfully tested on a variety of Steriflow valves on 45 psig (3 bar) continuous steam service to over</a:t>
            </a:r>
          </a:p>
        </p:txBody>
      </p:sp>
      <p:sp>
        <p:nvSpPr>
          <p:cNvPr id="153" name="1 million"/>
          <p:cNvSpPr/>
          <p:nvPr/>
        </p:nvSpPr>
        <p:spPr>
          <a:xfrm>
            <a:off x="602540" y="5159145"/>
            <a:ext cx="2866543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rPr dirty="0"/>
              <a:t>1 million</a:t>
            </a:r>
          </a:p>
        </p:txBody>
      </p:sp>
      <p:sp>
        <p:nvSpPr>
          <p:cNvPr id="154" name="full stroke cycles"/>
          <p:cNvSpPr/>
          <p:nvPr/>
        </p:nvSpPr>
        <p:spPr>
          <a:xfrm>
            <a:off x="3465120" y="5395365"/>
            <a:ext cx="1878682" cy="810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2800">
                <a:solidFill>
                  <a:srgbClr val="01BC71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full stroke cycles</a:t>
            </a:r>
          </a:p>
        </p:txBody>
      </p:sp>
      <p:sp>
        <p:nvSpPr>
          <p:cNvPr id="155" name="JorlonTM has successfully tested nitrogen pressure to over"/>
          <p:cNvSpPr/>
          <p:nvPr/>
        </p:nvSpPr>
        <p:spPr>
          <a:xfrm>
            <a:off x="640640" y="6728270"/>
            <a:ext cx="1736269" cy="9042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 algn="l">
              <a:defRPr sz="1400">
                <a:solidFill>
                  <a:srgbClr val="4F5858"/>
                </a:solidFill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Jorlon</a:t>
            </a:r>
            <a:r>
              <a:rPr baseline="31999"/>
              <a:t>TM</a:t>
            </a:r>
            <a:r>
              <a:t> has successfully tested nitrogen pressure to over </a:t>
            </a:r>
          </a:p>
        </p:txBody>
      </p:sp>
      <p:sp>
        <p:nvSpPr>
          <p:cNvPr id="156" name="1,200"/>
          <p:cNvSpPr/>
          <p:nvPr/>
        </p:nvSpPr>
        <p:spPr>
          <a:xfrm>
            <a:off x="2124560" y="6513640"/>
            <a:ext cx="1736268" cy="12827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7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1,200</a:t>
            </a:r>
          </a:p>
        </p:txBody>
      </p:sp>
      <p:sp>
        <p:nvSpPr>
          <p:cNvPr id="157" name="psi"/>
          <p:cNvSpPr/>
          <p:nvPr/>
        </p:nvSpPr>
        <p:spPr>
          <a:xfrm>
            <a:off x="3885326" y="7113168"/>
            <a:ext cx="409296" cy="508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8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psi</a:t>
            </a:r>
          </a:p>
        </p:txBody>
      </p:sp>
      <p:sp>
        <p:nvSpPr>
          <p:cNvPr id="158" name="cycle testing"/>
          <p:cNvSpPr/>
          <p:nvPr/>
        </p:nvSpPr>
        <p:spPr>
          <a:xfrm>
            <a:off x="640640" y="3933765"/>
            <a:ext cx="1483996" cy="4572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l">
              <a:defRPr sz="2500">
                <a:solidFill>
                  <a:srgbClr val="E97200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cycle testing</a:t>
            </a:r>
          </a:p>
        </p:txBody>
      </p:sp>
      <p:sp>
        <p:nvSpPr>
          <p:cNvPr id="159" name="successfully tested"/>
          <p:cNvSpPr/>
          <p:nvPr/>
        </p:nvSpPr>
        <p:spPr>
          <a:xfrm>
            <a:off x="635000" y="486410"/>
            <a:ext cx="6348375" cy="2667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 algn="l">
              <a:lnSpc>
                <a:spcPct val="70000"/>
              </a:lnSpc>
              <a:defRPr sz="10000">
                <a:solidFill>
                  <a:srgbClr val="0069A6"/>
                </a:solidFill>
                <a:latin typeface="Bebas Neue Regular"/>
                <a:ea typeface="Bebas Neue Regular"/>
                <a:cs typeface="Bebas Neue Regular"/>
                <a:sym typeface="Bebas Neue Regular"/>
              </a:defRPr>
            </a:lvl1pPr>
          </a:lstStyle>
          <a:p>
            <a:r>
              <a:t>successfully tested</a:t>
            </a:r>
          </a:p>
        </p:txBody>
      </p:sp>
      <p:sp>
        <p:nvSpPr>
          <p:cNvPr id="160" name="Line"/>
          <p:cNvSpPr/>
          <p:nvPr/>
        </p:nvSpPr>
        <p:spPr>
          <a:xfrm>
            <a:off x="705862" y="3205575"/>
            <a:ext cx="2024257" cy="1"/>
          </a:xfrm>
          <a:prstGeom prst="line">
            <a:avLst/>
          </a:prstGeom>
          <a:ln w="25400">
            <a:solidFill>
              <a:srgbClr val="0069A6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1" name="Line"/>
          <p:cNvSpPr/>
          <p:nvPr/>
        </p:nvSpPr>
        <p:spPr>
          <a:xfrm rot="767131">
            <a:off x="9026398" y="646266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  <p:sp>
        <p:nvSpPr>
          <p:cNvPr id="162" name="Line"/>
          <p:cNvSpPr/>
          <p:nvPr/>
        </p:nvSpPr>
        <p:spPr>
          <a:xfrm rot="767131">
            <a:off x="9239758" y="5479689"/>
            <a:ext cx="633869" cy="58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481"/>
                </a:moveTo>
                <a:lnTo>
                  <a:pt x="7322" y="21600"/>
                </a:lnTo>
                <a:lnTo>
                  <a:pt x="21600" y="0"/>
                </a:lnTo>
              </a:path>
            </a:pathLst>
          </a:custGeom>
          <a:ln w="88900">
            <a:solidFill>
              <a:srgbClr val="01BC71"/>
            </a:solidFill>
            <a:miter lim="400000"/>
          </a:ln>
        </p:spPr>
        <p:txBody>
          <a:bodyPr lIns="38100" tIns="38100" rIns="38100" bIns="38100" anchor="ctr"/>
          <a:lstStyle/>
          <a:p>
            <a:pPr>
              <a:defRPr sz="2200"/>
            </a:pPr>
            <a:endParaRPr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F14104ACF1EA4890A40D484FD18832" ma:contentTypeVersion="8" ma:contentTypeDescription="Create a new document." ma:contentTypeScope="" ma:versionID="0fdfeb67a8837d34dd701cf2352d11f5">
  <xsd:schema xmlns:xsd="http://www.w3.org/2001/XMLSchema" xmlns:xs="http://www.w3.org/2001/XMLSchema" xmlns:p="http://schemas.microsoft.com/office/2006/metadata/properties" xmlns:ns2="bbc718aa-3015-4dc5-8c72-9b17f4ea6d82" targetNamespace="http://schemas.microsoft.com/office/2006/metadata/properties" ma:root="true" ma:fieldsID="a8c4d4619e6f3a813c3cae33cb9c2f11" ns2:_="">
    <xsd:import namespace="bbc718aa-3015-4dc5-8c72-9b17f4ea6d8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718aa-3015-4dc5-8c72-9b17f4ea6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6EE1DD-27AE-4A82-B7BA-476BA6C9053D}"/>
</file>

<file path=customXml/itemProps2.xml><?xml version="1.0" encoding="utf-8"?>
<ds:datastoreItem xmlns:ds="http://schemas.openxmlformats.org/officeDocument/2006/customXml" ds:itemID="{3AF677CB-277B-424D-B25B-93BC337174D9}"/>
</file>

<file path=customXml/itemProps3.xml><?xml version="1.0" encoding="utf-8"?>
<ds:datastoreItem xmlns:ds="http://schemas.openxmlformats.org/officeDocument/2006/customXml" ds:itemID="{55CB0061-7AA9-4BEF-85FF-C00E7299AE0B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551</Words>
  <Application>Microsoft Office PowerPoint</Application>
  <PresentationFormat>Custom</PresentationFormat>
  <Paragraphs>131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Kyndle McMurry</dc:creator>
  <cp:lastModifiedBy>Kyndle McMurry</cp:lastModifiedBy>
  <cp:revision>3</cp:revision>
  <dcterms:modified xsi:type="dcterms:W3CDTF">2017-05-08T18:08:00Z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0x010100E8F14104ACF1EA4890A40D484FD18832</vt:lpwstr>
  </property>
</Properties>
</file>